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4"/>
  </p:notesMasterIdLst>
  <p:sldIdLst>
    <p:sldId id="313" r:id="rId2"/>
    <p:sldId id="314" r:id="rId3"/>
    <p:sldId id="364" r:id="rId4"/>
    <p:sldId id="365" r:id="rId5"/>
    <p:sldId id="366" r:id="rId6"/>
    <p:sldId id="315" r:id="rId7"/>
    <p:sldId id="368" r:id="rId8"/>
    <p:sldId id="369" r:id="rId9"/>
    <p:sldId id="316" r:id="rId10"/>
    <p:sldId id="318" r:id="rId11"/>
    <p:sldId id="363" r:id="rId12"/>
    <p:sldId id="334" r:id="rId13"/>
    <p:sldId id="325" r:id="rId14"/>
    <p:sldId id="380" r:id="rId15"/>
    <p:sldId id="375" r:id="rId16"/>
    <p:sldId id="326" r:id="rId17"/>
    <p:sldId id="327" r:id="rId18"/>
    <p:sldId id="329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332" r:id="rId42"/>
    <p:sldId id="406" r:id="rId43"/>
    <p:sldId id="407" r:id="rId44"/>
    <p:sldId id="408" r:id="rId45"/>
    <p:sldId id="410" r:id="rId46"/>
    <p:sldId id="409" r:id="rId47"/>
    <p:sldId id="333" r:id="rId48"/>
    <p:sldId id="411" r:id="rId49"/>
    <p:sldId id="412" r:id="rId50"/>
    <p:sldId id="413" r:id="rId51"/>
    <p:sldId id="414" r:id="rId52"/>
    <p:sldId id="335" r:id="rId53"/>
    <p:sldId id="336" r:id="rId54"/>
    <p:sldId id="415" r:id="rId55"/>
    <p:sldId id="416" r:id="rId56"/>
    <p:sldId id="337" r:id="rId57"/>
    <p:sldId id="439" r:id="rId58"/>
    <p:sldId id="440" r:id="rId59"/>
    <p:sldId id="441" r:id="rId60"/>
    <p:sldId id="338" r:id="rId61"/>
    <p:sldId id="339" r:id="rId62"/>
    <p:sldId id="445" r:id="rId63"/>
    <p:sldId id="442" r:id="rId64"/>
    <p:sldId id="446" r:id="rId65"/>
    <p:sldId id="447" r:id="rId66"/>
    <p:sldId id="450" r:id="rId67"/>
    <p:sldId id="449" r:id="rId68"/>
    <p:sldId id="451" r:id="rId69"/>
    <p:sldId id="341" r:id="rId70"/>
    <p:sldId id="342" r:id="rId71"/>
    <p:sldId id="343" r:id="rId72"/>
    <p:sldId id="4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60" r:id="rId83"/>
    <p:sldId id="396" r:id="rId84"/>
    <p:sldId id="397" r:id="rId85"/>
    <p:sldId id="398" r:id="rId86"/>
    <p:sldId id="399" r:id="rId87"/>
    <p:sldId id="400" r:id="rId88"/>
    <p:sldId id="401" r:id="rId89"/>
    <p:sldId id="402" r:id="rId90"/>
    <p:sldId id="453" r:id="rId91"/>
    <p:sldId id="454" r:id="rId92"/>
    <p:sldId id="455" r:id="rId93"/>
    <p:sldId id="456" r:id="rId94"/>
    <p:sldId id="457" r:id="rId95"/>
    <p:sldId id="458" r:id="rId96"/>
    <p:sldId id="462" r:id="rId97"/>
    <p:sldId id="461" r:id="rId98"/>
    <p:sldId id="459" r:id="rId99"/>
    <p:sldId id="404" r:id="rId100"/>
    <p:sldId id="405" r:id="rId101"/>
    <p:sldId id="403" r:id="rId102"/>
    <p:sldId id="463" r:id="rId10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25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27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C01325F-581C-4188-BCAC-C1C5DCF6983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7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E74861-8DB1-4C4A-BC7C-0D64B753FEED}" type="slidenum">
              <a:rPr lang="en-US"/>
              <a:pPr/>
              <a:t>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861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21B5D7-190E-43E9-B4F5-1F24146542C0}" type="slidenum">
              <a:rPr lang="en-US"/>
              <a:pPr/>
              <a:t>10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40549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BCC4CE-949E-443B-8289-23B07DB739A6}" type="slidenum">
              <a:rPr lang="en-US"/>
              <a:pPr/>
              <a:t>100</a:t>
            </a:fld>
            <a:endParaRPr lang="en-U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8762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DEF962-0067-43D5-8617-A71CDE306DFC}" type="slidenum">
              <a:rPr lang="en-US"/>
              <a:pPr/>
              <a:t>101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8618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FF5D9-E2C0-42A9-9CA4-E3EC5AC0A261}" type="slidenum">
              <a:rPr lang="en-US"/>
              <a:pPr/>
              <a:t>102</a:t>
            </a:fld>
            <a:endParaRPr lang="en-US"/>
          </a:p>
        </p:txBody>
      </p:sp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06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2C18E1-7B73-41BD-A592-B03D4708A625}" type="slidenum">
              <a:rPr lang="en-US"/>
              <a:pPr/>
              <a:t>11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447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F43AC6-5A43-4439-BC65-37A5A384D854}" type="slidenum">
              <a:rPr lang="en-US"/>
              <a:pPr/>
              <a:t>12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9205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F9F216-1794-4A09-A6A1-A1C9073B7307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028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E353E5-2D8B-41DC-8290-E6AF3D657AC5}" type="slidenum">
              <a:rPr lang="en-US"/>
              <a:pPr/>
              <a:t>14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8782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DF3C5D-3371-4091-82B6-B118E618DCF7}" type="slidenum">
              <a:rPr lang="en-US"/>
              <a:pPr/>
              <a:t>15</a:t>
            </a:fld>
            <a:endParaRPr lang="en-US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1042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15449-6542-4C61-9C6F-9952E3D1E3EB}" type="slidenum">
              <a:rPr lang="en-US"/>
              <a:pPr/>
              <a:t>16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246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56E5AC-F7BF-44F5-8AB4-D27FC236C424}" type="slidenum">
              <a:rPr lang="en-US"/>
              <a:pPr/>
              <a:t>17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483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7BB88-42F6-4725-B1E7-56B62088B3E1}" type="slidenum">
              <a:rPr lang="en-US"/>
              <a:pPr/>
              <a:t>18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357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F5A4EA-BC53-4505-A55B-3E8B677F9BD1}" type="slidenum">
              <a:rPr lang="en-US"/>
              <a:pPr/>
              <a:t>19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64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860546-5C76-4320-B081-C8031ABF2076}" type="slidenum">
              <a:rPr lang="en-US"/>
              <a:pPr/>
              <a:t>2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370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09A88-6F39-4500-B49C-D7760EBF1899}" type="slidenum">
              <a:rPr lang="en-US"/>
              <a:pPr/>
              <a:t>20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882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3F16D-A0F8-4F08-8052-DE43F7024A0F}" type="slidenum">
              <a:rPr lang="en-US"/>
              <a:pPr/>
              <a:t>21</a:t>
            </a:fld>
            <a:endParaRPr lang="en-US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655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4AB545-0444-4531-88CA-383C4C215C6E}" type="slidenum">
              <a:rPr lang="en-US"/>
              <a:pPr/>
              <a:t>22</a:t>
            </a:fld>
            <a:endParaRPr lang="en-US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4323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B230F-CE3C-47B2-83E2-701DB795C87D}" type="slidenum">
              <a:rPr lang="en-US"/>
              <a:pPr/>
              <a:t>23</a:t>
            </a:fld>
            <a:endParaRPr 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186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C022A0-75DC-4AF5-804E-D61DF60E45A4}" type="slidenum">
              <a:rPr lang="en-US"/>
              <a:pPr/>
              <a:t>24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744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E2127-DE7B-481D-9D9E-A1404F116B8C}" type="slidenum">
              <a:rPr lang="en-US"/>
              <a:pPr/>
              <a:t>25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8515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EAD2B-46EC-4FD8-8F69-CEF2AD6F1247}" type="slidenum">
              <a:rPr lang="en-US"/>
              <a:pPr/>
              <a:t>26</a:t>
            </a:fld>
            <a:endParaRPr lang="en-US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6354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C5D96A-FAF6-4210-A581-50380D0DC999}" type="slidenum">
              <a:rPr lang="en-US"/>
              <a:pPr/>
              <a:t>27</a:t>
            </a:fld>
            <a:endParaRPr lang="en-US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089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E93294-AD63-43F1-9BF8-0A33EB63833D}" type="slidenum">
              <a:rPr lang="en-US"/>
              <a:pPr/>
              <a:t>28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767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96B055-E937-4A3B-9933-9DB822551445}" type="slidenum">
              <a:rPr lang="en-US"/>
              <a:pPr/>
              <a:t>29</a:t>
            </a:fld>
            <a:endParaRPr lang="en-US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83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39E1E9-0F42-49B3-A3D1-E3BFC0A04448}" type="slidenum">
              <a:rPr lang="en-US"/>
              <a:pPr/>
              <a:t>3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227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53EB73-C0C5-499F-BF2F-8DF09F17F057}" type="slidenum">
              <a:rPr lang="en-US"/>
              <a:pPr/>
              <a:t>30</a:t>
            </a:fld>
            <a:endParaRPr lang="en-US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696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FF2B9-4BAD-4554-BB9D-299EACC7FAE0}" type="slidenum">
              <a:rPr lang="en-US"/>
              <a:pPr/>
              <a:t>31</a:t>
            </a:fld>
            <a:endParaRPr lang="en-US"/>
          </a:p>
        </p:txBody>
      </p:sp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5300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FE9305-B52C-4A59-AD6C-77C9D47368AD}" type="slidenum">
              <a:rPr lang="en-US"/>
              <a:pPr/>
              <a:t>32</a:t>
            </a:fld>
            <a:endParaRPr lang="en-US"/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051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94942-6A0E-48A9-9567-55C1C7A9A972}" type="slidenum">
              <a:rPr lang="en-US"/>
              <a:pPr/>
              <a:t>33</a:t>
            </a:fld>
            <a:endParaRPr lang="en-US"/>
          </a:p>
        </p:txBody>
      </p:sp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648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E41AB4-A56C-430C-83B7-BA88BEA4DB1D}" type="slidenum">
              <a:rPr lang="en-US"/>
              <a:pPr/>
              <a:t>34</a:t>
            </a:fld>
            <a:endParaRPr lang="en-US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401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E65FB2-EF2A-4A05-B665-8DF4934A17DE}" type="slidenum">
              <a:rPr lang="en-US"/>
              <a:pPr/>
              <a:t>35</a:t>
            </a:fld>
            <a:endParaRPr lang="en-US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20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41FD37-99CA-4EC7-B68C-EE9B04F8A58B}" type="slidenum">
              <a:rPr lang="en-US"/>
              <a:pPr/>
              <a:t>36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144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241FDA-D08C-48A8-8010-EC60062BA522}" type="slidenum">
              <a:rPr lang="en-US"/>
              <a:pPr/>
              <a:t>37</a:t>
            </a:fld>
            <a:endParaRPr lang="en-US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373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80871-EB2E-439C-83DC-B1DA01A6AF4F}" type="slidenum">
              <a:rPr lang="en-US"/>
              <a:pPr/>
              <a:t>38</a:t>
            </a:fld>
            <a:endParaRPr lang="en-US"/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491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02D997-3507-4C86-9B06-799F9B4E2AAA}" type="slidenum">
              <a:rPr lang="en-US"/>
              <a:pPr/>
              <a:t>39</a:t>
            </a:fld>
            <a:endParaRPr lang="en-US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67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68EFAB-A2B1-417D-86E4-61D14CCF0F29}" type="slidenum">
              <a:rPr lang="en-US"/>
              <a:pPr/>
              <a:t>4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8626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71CBFF-F1C4-42F7-B5B8-0006C0AC347B}" type="slidenum">
              <a:rPr lang="en-US"/>
              <a:pPr/>
              <a:t>40</a:t>
            </a:fld>
            <a:endParaRPr lang="en-US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012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261F29-3A4B-4341-A0B0-2D503E39A192}" type="slidenum">
              <a:rPr lang="en-US"/>
              <a:pPr/>
              <a:t>41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458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5037C3-95A1-42E0-9005-403D3ABE22C9}" type="slidenum">
              <a:rPr lang="en-US"/>
              <a:pPr/>
              <a:t>42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785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78A68-9BF7-4E6F-8A1A-66CF95FAE325}" type="slidenum">
              <a:rPr lang="en-US"/>
              <a:pPr/>
              <a:t>43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741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DE3C1-EFDB-41A4-B704-9CCAEF5476CE}" type="slidenum">
              <a:rPr lang="en-US"/>
              <a:pPr/>
              <a:t>44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7003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0E11E0-4B36-4272-B707-76A2D87C525E}" type="slidenum">
              <a:rPr lang="en-US"/>
              <a:pPr/>
              <a:t>45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6794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22C665-A639-4405-A767-F8F4BA46F36D}" type="slidenum">
              <a:rPr lang="en-US"/>
              <a:pPr/>
              <a:t>46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8494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591D81-9DB1-4F41-B49A-950E8ADD5906}" type="slidenum">
              <a:rPr lang="en-US"/>
              <a:pPr/>
              <a:t>47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5296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942055-D270-435B-99EB-28836BE224CA}" type="slidenum">
              <a:rPr lang="en-US"/>
              <a:pPr/>
              <a:t>48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4285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1D221C-6E86-401C-9204-19E7E117A563}" type="slidenum">
              <a:rPr lang="en-US"/>
              <a:pPr/>
              <a:t>49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897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FDE98D-05E0-4717-8DEF-7BBA9911625D}" type="slidenum">
              <a:rPr lang="en-US"/>
              <a:pPr/>
              <a:t>5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629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08CCD7-2A67-4338-A2E5-232DC3A32A8E}" type="slidenum">
              <a:rPr lang="en-US"/>
              <a:pPr/>
              <a:t>50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3354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7CCF6-1EA3-428A-9301-740164AB4F94}" type="slidenum">
              <a:rPr lang="en-US"/>
              <a:pPr/>
              <a:t>51</a:t>
            </a:fld>
            <a:endParaRPr lang="en-US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3778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0804F-69E9-4360-8B6A-44B83A78C2BD}" type="slidenum">
              <a:rPr lang="en-US"/>
              <a:pPr/>
              <a:t>52</a:t>
            </a:fld>
            <a:endParaRPr 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13421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0BEE4-0DBD-4F57-A590-410C0A47C8EE}" type="slidenum">
              <a:rPr lang="en-US"/>
              <a:pPr/>
              <a:t>53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041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C324B5-CA68-49A1-9000-6F9584F9588E}" type="slidenum">
              <a:rPr lang="en-US"/>
              <a:pPr/>
              <a:t>54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283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2A0E0-11AB-4056-B4E7-481C1F2559D1}" type="slidenum">
              <a:rPr lang="en-US"/>
              <a:pPr/>
              <a:t>55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3573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1FEB5-BD44-4303-B0DA-54CCC8931B3F}" type="slidenum">
              <a:rPr lang="en-US"/>
              <a:pPr/>
              <a:t>56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250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B44ED7-7731-4152-8164-7A8A5596F516}" type="slidenum">
              <a:rPr lang="en-US"/>
              <a:pPr/>
              <a:t>57</a:t>
            </a:fld>
            <a:endParaRPr lang="en-U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6566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2F0CE9-4C53-4698-B4BE-EA4AC5A2878A}" type="slidenum">
              <a:rPr lang="en-US"/>
              <a:pPr/>
              <a:t>58</a:t>
            </a:fld>
            <a:endParaRPr 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3777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FACF8-F8B6-4B7D-81DE-3AA565343440}" type="slidenum">
              <a:rPr lang="en-US"/>
              <a:pPr/>
              <a:t>59</a:t>
            </a:fld>
            <a:endParaRPr 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28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DA2529-ADB5-4D80-AEFA-F187929BE069}" type="slidenum">
              <a:rPr lang="en-US"/>
              <a:pPr/>
              <a:t>6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3576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F72ECE-8F6F-4324-AFD7-E9F82EDFD6C4}" type="slidenum">
              <a:rPr lang="en-US"/>
              <a:pPr/>
              <a:t>60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6159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6EECC-4BE6-4FAC-86F8-196C1A13A471}" type="slidenum">
              <a:rPr lang="en-US"/>
              <a:pPr/>
              <a:t>61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9682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8C84FA-24B6-4EE1-9DE0-D9B788686BF6}" type="slidenum">
              <a:rPr lang="en-US"/>
              <a:pPr/>
              <a:t>62</a:t>
            </a:fld>
            <a:endParaRPr lang="en-US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6532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B2EF5A-A956-4B9B-92B3-2B8416045232}" type="slidenum">
              <a:rPr lang="en-US"/>
              <a:pPr/>
              <a:t>63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36923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8F4FB-B7D0-4E59-975E-B9CD1E992456}" type="slidenum">
              <a:rPr lang="en-US"/>
              <a:pPr/>
              <a:t>64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33890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51EB7-554B-48C2-9616-9019310FA3AA}" type="slidenum">
              <a:rPr lang="en-US"/>
              <a:pPr/>
              <a:t>65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4110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8C5C75-C2E5-4217-ADD6-FAD61DE5AEB2}" type="slidenum">
              <a:rPr lang="en-US"/>
              <a:pPr/>
              <a:t>66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161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04E87D-D63B-487B-BD85-C4B697B0BCF3}" type="slidenum">
              <a:rPr lang="en-US"/>
              <a:pPr/>
              <a:t>67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6031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2DAC7-87A0-4389-951D-8EA09DA140BD}" type="slidenum">
              <a:rPr lang="en-US"/>
              <a:pPr/>
              <a:t>68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4148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352A3E-2760-465F-8A37-37E513CF7786}" type="slidenum">
              <a:rPr lang="en-US"/>
              <a:pPr/>
              <a:t>69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9355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DA079A-25FC-4BD3-AD42-6871724D9004}" type="slidenum">
              <a:rPr lang="en-US"/>
              <a:pPr/>
              <a:t>7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6309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840DD-BF7E-4982-87EA-6F38E73C4283}" type="slidenum">
              <a:rPr lang="en-US"/>
              <a:pPr/>
              <a:t>70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53042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7AE558-055D-40F1-ADCE-6BC984C4DF7E}" type="slidenum">
              <a:rPr lang="en-US"/>
              <a:pPr/>
              <a:t>71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4103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6A2EAC-14D7-4BFA-937B-58E39868999D}" type="slidenum">
              <a:rPr lang="en-US"/>
              <a:pPr/>
              <a:t>72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88917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C63215-82FD-47AF-8CFE-B9FE1E14B1FB}" type="slidenum">
              <a:rPr lang="en-US"/>
              <a:pPr/>
              <a:t>73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9614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852A86-D982-41AB-A7AF-E5CB39359688}" type="slidenum">
              <a:rPr lang="en-US"/>
              <a:pPr/>
              <a:t>74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84015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B1299B-8601-46DC-B23B-EE7FA70824E8}" type="slidenum">
              <a:rPr lang="en-US"/>
              <a:pPr/>
              <a:t>75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02556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2EB1F9-87AC-44F8-97B3-8F07C57C2456}" type="slidenum">
              <a:rPr lang="en-US"/>
              <a:pPr/>
              <a:t>76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0798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59861-083C-4D3D-9F5D-D9D4BF82F357}" type="slidenum">
              <a:rPr lang="en-US"/>
              <a:pPr/>
              <a:t>77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49958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5FF777-EB0A-4935-BCF2-2E8A9352E64C}" type="slidenum">
              <a:rPr lang="en-US"/>
              <a:pPr/>
              <a:t>78</a:t>
            </a:fld>
            <a:endParaRPr lang="en-US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88653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4B715D-12FD-490C-9DFD-2A335919BAEF}" type="slidenum">
              <a:rPr lang="en-US"/>
              <a:pPr/>
              <a:t>79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31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BF3700-42A2-48AD-AA17-FCAC61850855}" type="slidenum">
              <a:rPr lang="en-US"/>
              <a:pPr/>
              <a:t>8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65353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A12D54-EC82-49B5-9482-34F34151850C}" type="slidenum">
              <a:rPr lang="en-US"/>
              <a:pPr/>
              <a:t>80</a:t>
            </a:fld>
            <a:endParaRPr lang="en-US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3347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DCE89-2ACC-4A1C-A340-6D8B39280C69}" type="slidenum">
              <a:rPr lang="en-US"/>
              <a:pPr/>
              <a:t>81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0675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2FDDE8-3D87-4722-BCBE-B25889DAEAE6}" type="slidenum">
              <a:rPr lang="en-US"/>
              <a:pPr/>
              <a:t>82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1731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657566-DE11-4169-8F93-B46A4634BCB4}" type="slidenum">
              <a:rPr lang="en-US"/>
              <a:pPr/>
              <a:t>83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7440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982926-9165-4499-B7D7-D3008C5BF4C9}" type="slidenum">
              <a:rPr lang="en-US"/>
              <a:pPr/>
              <a:t>84</a:t>
            </a:fld>
            <a:endParaRPr 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7489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DDCB59-8D22-48B2-8B9F-6A45BA80DAA5}" type="slidenum">
              <a:rPr lang="en-US"/>
              <a:pPr/>
              <a:t>85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8225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60B2A-D368-471B-B229-D7279E4911AA}" type="slidenum">
              <a:rPr lang="en-US"/>
              <a:pPr/>
              <a:t>86</a:t>
            </a:fld>
            <a:endParaRPr lang="en-U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540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FDDF64-FE30-4FBA-8138-D239A0275A21}" type="slidenum">
              <a:rPr lang="en-US"/>
              <a:pPr/>
              <a:t>87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9494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D2E2B4-8C76-4E4A-A497-C933ADE3B138}" type="slidenum">
              <a:rPr lang="en-US"/>
              <a:pPr/>
              <a:t>88</a:t>
            </a:fld>
            <a:endParaRPr 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78982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17335-C15F-4ACA-B14F-A91E72EBF506}" type="slidenum">
              <a:rPr lang="en-US"/>
              <a:pPr/>
              <a:t>89</a:t>
            </a:fld>
            <a:endParaRPr 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66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04C54C-AFDD-45C0-83A8-09D0B9BDF71A}" type="slidenum">
              <a:rPr lang="en-US"/>
              <a:pPr/>
              <a:t>9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09746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3A65CE-F894-42C1-A25C-DF1B0269A230}" type="slidenum">
              <a:rPr lang="en-US"/>
              <a:pPr/>
              <a:t>90</a:t>
            </a:fld>
            <a:endParaRPr lang="en-US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982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75767-1916-42A4-9556-073945342DF1}" type="slidenum">
              <a:rPr lang="en-US"/>
              <a:pPr/>
              <a:t>91</a:t>
            </a:fld>
            <a:endParaRPr lang="en-US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583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FB72BB-0C55-489E-87F2-E71FAB336271}" type="slidenum">
              <a:rPr lang="en-US"/>
              <a:pPr/>
              <a:t>92</a:t>
            </a:fld>
            <a:endParaRPr lang="en-US"/>
          </a:p>
        </p:txBody>
      </p:sp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9553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B0126-D0D5-4AD8-8549-0025495C6A02}" type="slidenum">
              <a:rPr lang="en-US"/>
              <a:pPr/>
              <a:t>93</a:t>
            </a:fld>
            <a:endParaRPr lang="en-US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6597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41E9D0-096D-4CFB-B2C1-B57652C5594A}" type="slidenum">
              <a:rPr lang="en-US"/>
              <a:pPr/>
              <a:t>94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5752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C8D25-A428-4789-B79A-D5B0175F6C91}" type="slidenum">
              <a:rPr lang="en-US"/>
              <a:pPr/>
              <a:t>95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69516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396E78-12C2-4D53-96B8-2187523CD79D}" type="slidenum">
              <a:rPr lang="en-US"/>
              <a:pPr/>
              <a:t>96</a:t>
            </a:fld>
            <a:endParaRPr lang="en-US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6721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50D12C-3E89-411D-AC52-503CA107982A}" type="slidenum">
              <a:rPr lang="en-US"/>
              <a:pPr/>
              <a:t>97</a:t>
            </a:fld>
            <a:endParaRPr lang="en-US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4483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4EB410-22E6-4C28-8FED-1FF6C61FC26E}" type="slidenum">
              <a:rPr lang="en-US"/>
              <a:pPr/>
              <a:t>98</a:t>
            </a:fld>
            <a:endParaRPr lang="en-US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5630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5783EB-4F6D-4DEC-96F4-B9DBA2C9BD1E}" type="slidenum">
              <a:rPr lang="en-US"/>
              <a:pPr/>
              <a:t>99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60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ECF79A-2E94-4DD5-851E-D620F14949D5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2C11E6-882E-4CF3-8C03-28AD6EE78513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7682D4-BA59-4F4B-94D0-E7878C837471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B3BDB-AE91-4ABD-9BB5-3C6851F91236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B9A84-7D16-4A3C-9764-9EA25CBBE53F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2BEDD-6F4E-4AB7-888F-F1F2E86C403F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28FEC7-1832-4135-9D84-5C6D94A7685E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D98762-27A0-4615-BEAE-8AAEB8957882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2C2F9-B09D-4337-B743-BD224E839168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A73B7D-DBAC-4980-88CE-23248E3005D7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E2E10-B71E-4C4C-978C-6F76453F95C5}" type="slidenum">
              <a:rPr lang="en-US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61138"/>
            <a:ext cx="9144000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fld id="{1AC85DC8-39BD-4AB6-A2C5-BC45C65B2C77}" type="slidenum">
              <a:rPr lang="en-US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</a:defRPr>
      </a:lvl9pPr>
    </p:titleStyle>
    <p:bodyStyle>
      <a:lvl1pPr marL="609600" indent="-609600" algn="l" rtl="0" fontAlgn="base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4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Computer Systems Organization</a:t>
            </a:r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/>
              <a:t>Chapter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Interpreter (1)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3" y="5730875"/>
            <a:ext cx="8942387" cy="82232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An interpreter for a simple computer (written in Java).</a:t>
            </a:r>
          </a:p>
        </p:txBody>
      </p:sp>
      <p:pic>
        <p:nvPicPr>
          <p:cNvPr id="798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813" y="1389063"/>
            <a:ext cx="8542337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2659063" y="5218113"/>
            <a:ext cx="16462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Multicomputer</a:t>
            </a:r>
          </a:p>
        </p:txBody>
      </p:sp>
      <p:pic>
        <p:nvPicPr>
          <p:cNvPr id="262147" name="Picture 3" descr="2-08"/>
          <p:cNvPicPr>
            <a:picLocks noChangeAspect="1" noChangeArrowheads="1"/>
          </p:cNvPicPr>
          <p:nvPr/>
        </p:nvPicPr>
        <p:blipFill>
          <a:blip r:embed="rId3" cstate="print"/>
          <a:srcRect l="49377" t="-2872" b="6975"/>
          <a:stretch>
            <a:fillRect/>
          </a:stretch>
        </p:blipFill>
        <p:spPr bwMode="auto">
          <a:xfrm>
            <a:off x="368300" y="989013"/>
            <a:ext cx="3997325" cy="2968625"/>
          </a:xfrm>
          <a:prstGeom prst="rect">
            <a:avLst/>
          </a:prstGeom>
          <a:noFill/>
        </p:spPr>
      </p:pic>
      <p:sp>
        <p:nvSpPr>
          <p:cNvPr id="262148" name="Text Box 4"/>
          <p:cNvSpPr txBox="1">
            <a:spLocks noChangeArrowheads="1"/>
          </p:cNvSpPr>
          <p:nvPr/>
        </p:nvSpPr>
        <p:spPr bwMode="auto">
          <a:xfrm>
            <a:off x="4500563" y="963613"/>
            <a:ext cx="42989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000"/>
              <a:t>Un multicomputer è un sistema composto da più CPU dotate di una memoria privata nel quale vengono contenuti dati che non sono condivisi ma utili all’elaborazione.</a:t>
            </a:r>
          </a:p>
          <a:p>
            <a:pPr algn="l"/>
            <a:r>
              <a:rPr lang="it-IT" sz="2000"/>
              <a:t>Il minor scambio sul bus rende più veloce l’esecuzione.</a:t>
            </a:r>
          </a:p>
          <a:p>
            <a:pPr algn="l"/>
            <a:r>
              <a:rPr lang="it-IT" sz="2000"/>
              <a:t>L’area condivisa è utilizzata per contenere, ad esempio, il codice del programma da eseguire.</a:t>
            </a:r>
          </a:p>
        </p:txBody>
      </p:sp>
      <p:sp>
        <p:nvSpPr>
          <p:cNvPr id="262149" name="Text Box 5"/>
          <p:cNvSpPr txBox="1">
            <a:spLocks noChangeArrowheads="1"/>
          </p:cNvSpPr>
          <p:nvPr/>
        </p:nvSpPr>
        <p:spPr bwMode="auto">
          <a:xfrm>
            <a:off x="601663" y="4481513"/>
            <a:ext cx="80454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000"/>
              <a:t>Le CPU sono così debolmente connesse e la comunicazione fra di loro avviene attraverso l’uso di messaggi che viaggiano sul bus che le collega.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Parallelismo a livello di processore (1)</a:t>
            </a:r>
          </a:p>
        </p:txBody>
      </p:sp>
      <p:pic>
        <p:nvPicPr>
          <p:cNvPr id="258051" name="Picture 3" descr="2-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613" y="1811338"/>
            <a:ext cx="5734050" cy="3060700"/>
          </a:xfrm>
          <a:prstGeom prst="rect">
            <a:avLst/>
          </a:prstGeom>
          <a:noFill/>
        </p:spPr>
      </p:pic>
      <p:sp>
        <p:nvSpPr>
          <p:cNvPr id="258052" name="Text Box 4"/>
          <p:cNvSpPr txBox="1">
            <a:spLocks noChangeArrowheads="1"/>
          </p:cNvSpPr>
          <p:nvPr/>
        </p:nvSpPr>
        <p:spPr bwMode="auto">
          <a:xfrm>
            <a:off x="474663" y="976313"/>
            <a:ext cx="80454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000"/>
              <a:t>Un array computer (ovvero un array di processori) consiste in un insieme di processori che eseguono le medesime istruzioni su insiemi diversi di dati.</a:t>
            </a:r>
            <a:endParaRPr lang="it-IT" sz="2400"/>
          </a:p>
        </p:txBody>
      </p:sp>
      <p:sp>
        <p:nvSpPr>
          <p:cNvPr id="258053" name="Text Box 5"/>
          <p:cNvSpPr txBox="1">
            <a:spLocks noChangeArrowheads="1"/>
          </p:cNvSpPr>
          <p:nvPr/>
        </p:nvSpPr>
        <p:spPr bwMode="auto">
          <a:xfrm>
            <a:off x="576263" y="5103813"/>
            <a:ext cx="8045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000" dirty="0"/>
              <a:t>La singola unità di controllo invia </a:t>
            </a:r>
            <a:r>
              <a:rPr lang="it-IT" sz="2000" dirty="0" smtClean="0"/>
              <a:t>i </a:t>
            </a:r>
            <a:r>
              <a:rPr lang="it-IT" sz="2000" dirty="0"/>
              <a:t>dati a ciascuna coppia processore-memoria. Ogni processore esegue </a:t>
            </a:r>
            <a:r>
              <a:rPr lang="it-IT" sz="2000" dirty="0" smtClean="0"/>
              <a:t>la medesima </a:t>
            </a:r>
            <a:r>
              <a:rPr lang="it-IT" sz="2000" dirty="0"/>
              <a:t>istruzione degli altri a passi sincronizzati sui dati contenuti nella memoria ad esso associata.</a:t>
            </a:r>
            <a:endParaRPr lang="it-IT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504825" y="1266825"/>
            <a:ext cx="84137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/>
              <a:t>Sia P un processo e supponiamo che sia costituito da una frazione seriale f</a:t>
            </a:r>
            <a:r>
              <a:rPr lang="it-IT" baseline="-25000"/>
              <a:t>s</a:t>
            </a:r>
            <a:r>
              <a:rPr lang="it-IT"/>
              <a:t> (realizzabile in un tempo T</a:t>
            </a:r>
            <a:r>
              <a:rPr lang="it-IT" baseline="-25000"/>
              <a:t>s</a:t>
            </a:r>
            <a:r>
              <a:rPr lang="it-IT"/>
              <a:t>) e da una frazione f</a:t>
            </a:r>
            <a:r>
              <a:rPr lang="it-IT" baseline="-25000"/>
              <a:t>p</a:t>
            </a:r>
            <a:r>
              <a:rPr lang="it-IT"/>
              <a:t> realizzabile in parallelo (realizzabile in un tempo T</a:t>
            </a:r>
            <a:r>
              <a:rPr lang="it-IT" baseline="-25000"/>
              <a:t>p</a:t>
            </a:r>
            <a:r>
              <a:rPr lang="it-IT"/>
              <a:t>) dove ovviamente f</a:t>
            </a:r>
            <a:r>
              <a:rPr lang="it-IT" baseline="-25000"/>
              <a:t>s</a:t>
            </a:r>
            <a:r>
              <a:rPr lang="it-IT"/>
              <a:t>+f</a:t>
            </a:r>
            <a:r>
              <a:rPr lang="it-IT" baseline="-25000"/>
              <a:t>p </a:t>
            </a:r>
            <a:r>
              <a:rPr lang="it-IT"/>
              <a:t>=1.</a:t>
            </a:r>
          </a:p>
          <a:p>
            <a:pPr algn="l"/>
            <a:endParaRPr lang="it-IT" baseline="-25000"/>
          </a:p>
          <a:p>
            <a:pPr algn="l"/>
            <a:r>
              <a:rPr lang="it-IT"/>
              <a:t>Sia T</a:t>
            </a:r>
            <a:r>
              <a:rPr lang="it-IT" baseline="-25000"/>
              <a:t>1</a:t>
            </a:r>
            <a:r>
              <a:rPr lang="it-IT"/>
              <a:t> e T</a:t>
            </a:r>
            <a:r>
              <a:rPr lang="it-IT" baseline="-25000"/>
              <a:t>n</a:t>
            </a:r>
            <a:r>
              <a:rPr lang="it-IT"/>
              <a:t> rispettivamente il tempo di esecuzione del processo su 1 ed n processori:</a:t>
            </a:r>
          </a:p>
          <a:p>
            <a:pPr algn="l"/>
            <a:endParaRPr lang="it-IT"/>
          </a:p>
          <a:p>
            <a:r>
              <a:rPr lang="it-IT"/>
              <a:t>T</a:t>
            </a:r>
            <a:r>
              <a:rPr lang="it-IT" baseline="-25000"/>
              <a:t>1</a:t>
            </a:r>
            <a:r>
              <a:rPr lang="it-IT"/>
              <a:t>=T</a:t>
            </a:r>
            <a:r>
              <a:rPr lang="it-IT" baseline="-25000"/>
              <a:t>s</a:t>
            </a:r>
            <a:r>
              <a:rPr lang="it-IT"/>
              <a:t>+T</a:t>
            </a:r>
            <a:r>
              <a:rPr lang="it-IT" baseline="-25000"/>
              <a:t>p   </a:t>
            </a:r>
            <a:r>
              <a:rPr lang="it-IT"/>
              <a:t>(può essere considerato normalizzato a 1)</a:t>
            </a:r>
          </a:p>
          <a:p>
            <a:pPr algn="l"/>
            <a:endParaRPr lang="it-IT"/>
          </a:p>
          <a:p>
            <a:r>
              <a:rPr lang="it-IT"/>
              <a:t>T</a:t>
            </a:r>
            <a:r>
              <a:rPr lang="it-IT" baseline="-25000"/>
              <a:t>n</a:t>
            </a:r>
            <a:r>
              <a:rPr lang="it-IT"/>
              <a:t>=T</a:t>
            </a:r>
            <a:r>
              <a:rPr lang="it-IT" baseline="-25000"/>
              <a:t>s</a:t>
            </a:r>
            <a:r>
              <a:rPr lang="it-IT"/>
              <a:t>+T</a:t>
            </a:r>
            <a:r>
              <a:rPr lang="it-IT" baseline="-25000"/>
              <a:t>p</a:t>
            </a:r>
            <a:r>
              <a:rPr lang="it-IT"/>
              <a:t>/n</a:t>
            </a:r>
          </a:p>
          <a:p>
            <a:pPr algn="l"/>
            <a:endParaRPr lang="it-IT"/>
          </a:p>
          <a:p>
            <a:pPr algn="l"/>
            <a:r>
              <a:rPr lang="it-IT"/>
              <a:t>Lo speed-up S(n) con n processori è pari a T</a:t>
            </a:r>
            <a:r>
              <a:rPr lang="it-IT" baseline="-25000"/>
              <a:t>1</a:t>
            </a:r>
            <a:r>
              <a:rPr lang="it-IT"/>
              <a:t>/T</a:t>
            </a:r>
            <a:r>
              <a:rPr lang="it-IT" baseline="-25000"/>
              <a:t>n</a:t>
            </a:r>
            <a:r>
              <a:rPr lang="it-IT"/>
              <a:t> (Legge di Andahl)</a:t>
            </a:r>
          </a:p>
          <a:p>
            <a:pPr algn="l"/>
            <a:endParaRPr lang="it-IT"/>
          </a:p>
          <a:p>
            <a:pPr algn="l"/>
            <a:endParaRPr lang="it-IT"/>
          </a:p>
          <a:p>
            <a:endParaRPr lang="it-IT" sz="2400"/>
          </a:p>
        </p:txBody>
      </p:sp>
      <p:graphicFrame>
        <p:nvGraphicFramePr>
          <p:cNvPr id="398342" name="Object 6"/>
          <p:cNvGraphicFramePr>
            <a:graphicFrameLocks noChangeAspect="1"/>
          </p:cNvGraphicFramePr>
          <p:nvPr/>
        </p:nvGraphicFramePr>
        <p:xfrm>
          <a:off x="1473200" y="4811713"/>
          <a:ext cx="6130925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43" name="Equation" r:id="rId4" imgW="2158920" imgH="444240" progId="Equation.3">
                  <p:embed/>
                </p:oleObj>
              </mc:Choice>
              <mc:Fallback>
                <p:oleObj name="Equation" r:id="rId4" imgW="2158920" imgH="4442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200" y="4811713"/>
                        <a:ext cx="6130925" cy="1262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344" name="Rectangle 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Parallelismo a livello di processore (1)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Interpreter (2)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3" y="5730875"/>
            <a:ext cx="8942387" cy="82232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An interpreter for a simple computer (written in Java).</a:t>
            </a:r>
          </a:p>
        </p:txBody>
      </p:sp>
      <p:pic>
        <p:nvPicPr>
          <p:cNvPr id="1259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388" y="1160463"/>
            <a:ext cx="7977187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Hierarchies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A five-level memory hierarchy.</a:t>
            </a:r>
          </a:p>
        </p:txBody>
      </p:sp>
      <p:pic>
        <p:nvPicPr>
          <p:cNvPr id="96260" name="Picture 4" descr="2-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4513" y="1563688"/>
            <a:ext cx="5745162" cy="3817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14475"/>
          </a:xfrm>
        </p:spPr>
        <p:txBody>
          <a:bodyPr/>
          <a:lstStyle/>
          <a:p>
            <a:r>
              <a:rPr lang="en-US"/>
              <a:t>Memoria Principale</a:t>
            </a:r>
            <a:endParaRPr lang="en-US" sz="2800"/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487363" y="1954213"/>
            <a:ext cx="8045450" cy="393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it-IT" sz="2800"/>
              <a:t>La memoria principale è quella parte del calcolatore che viene utilizzata per immagazzinare programmi e dati. </a:t>
            </a:r>
          </a:p>
          <a:p>
            <a:pPr algn="l">
              <a:buFontTx/>
              <a:buChar char="•"/>
            </a:pPr>
            <a:endParaRPr lang="it-IT" sz="2800"/>
          </a:p>
          <a:p>
            <a:pPr algn="l">
              <a:buFontTx/>
              <a:buChar char="•"/>
            </a:pPr>
            <a:r>
              <a:rPr lang="it-IT" sz="2800"/>
              <a:t>E’ volatile.</a:t>
            </a:r>
          </a:p>
          <a:p>
            <a:pPr algn="l">
              <a:buFontTx/>
              <a:buChar char="•"/>
            </a:pPr>
            <a:endParaRPr lang="it-IT" sz="2800"/>
          </a:p>
          <a:p>
            <a:pPr algn="l">
              <a:buFontTx/>
              <a:buChar char="•"/>
            </a:pPr>
            <a:r>
              <a:rPr lang="it-IT" sz="2800"/>
              <a:t>L’unità base della memoria è il bit che può assumere valori 1 e 0 ed è l’unità più semplice possibile.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14475"/>
          </a:xfrm>
        </p:spPr>
        <p:txBody>
          <a:bodyPr/>
          <a:lstStyle/>
          <a:p>
            <a:r>
              <a:rPr lang="en-US"/>
              <a:t>Memoria Principale</a:t>
            </a:r>
            <a:endParaRPr lang="en-US" sz="2800"/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487363" y="1687513"/>
            <a:ext cx="804545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000"/>
              <a:t>Le memorie sono costituite da un certo numero di </a:t>
            </a:r>
            <a:r>
              <a:rPr lang="it-IT" sz="2000" b="1"/>
              <a:t>celle</a:t>
            </a:r>
            <a:r>
              <a:rPr lang="it-IT" sz="2000"/>
              <a:t> (o </a:t>
            </a:r>
            <a:r>
              <a:rPr lang="it-IT" sz="2000" b="1"/>
              <a:t>locazioni</a:t>
            </a:r>
            <a:r>
              <a:rPr lang="it-IT" sz="2000"/>
              <a:t>) ciascuna della quali può memorizzare informazioni.</a:t>
            </a:r>
          </a:p>
          <a:p>
            <a:pPr algn="l"/>
            <a:endParaRPr lang="it-IT" sz="2000"/>
          </a:p>
          <a:p>
            <a:pPr algn="l"/>
            <a:r>
              <a:rPr lang="it-IT" sz="2000"/>
              <a:t>Ciascuna cella ha un numero, chiamato </a:t>
            </a:r>
            <a:r>
              <a:rPr lang="it-IT" sz="2000" b="1"/>
              <a:t>indirizzo</a:t>
            </a:r>
            <a:r>
              <a:rPr lang="it-IT" sz="2000"/>
              <a:t>, attraverso il quale un qualsiasi programma può riferirsi ad essa. Se una memoria ha n celle, i suoi indirizzi variano da 0 a n-1.</a:t>
            </a:r>
          </a:p>
          <a:p>
            <a:pPr algn="l"/>
            <a:endParaRPr lang="it-IT" sz="2000"/>
          </a:p>
          <a:p>
            <a:pPr algn="l"/>
            <a:r>
              <a:rPr lang="it-IT" sz="2000"/>
              <a:t>Tutte le celle contengono lo stesso numero di bit. Se una cella contiene k bit allora potrà assumere al massimo 2</a:t>
            </a:r>
            <a:r>
              <a:rPr lang="it-IT" sz="2000" baseline="30000"/>
              <a:t>k</a:t>
            </a:r>
            <a:r>
              <a:rPr lang="it-IT" sz="2000"/>
              <a:t> valori.</a:t>
            </a:r>
          </a:p>
          <a:p>
            <a:pPr algn="l"/>
            <a:endParaRPr lang="it-IT" sz="2000"/>
          </a:p>
          <a:p>
            <a:pPr algn="l"/>
            <a:r>
              <a:rPr lang="it-IT" sz="2000"/>
              <a:t>Attualmente si usa considerare raggruppamenti di bit in </a:t>
            </a:r>
            <a:r>
              <a:rPr lang="it-IT" sz="2000" b="1"/>
              <a:t>byte </a:t>
            </a:r>
            <a:r>
              <a:rPr lang="it-IT" sz="2000"/>
              <a:t>(1 byte=8 bit). I </a:t>
            </a:r>
            <a:r>
              <a:rPr lang="it-IT" sz="2000" b="1"/>
              <a:t>byte </a:t>
            </a:r>
            <a:r>
              <a:rPr lang="it-IT" sz="2000"/>
              <a:t>sono raggruppati in </a:t>
            </a:r>
            <a:r>
              <a:rPr lang="it-IT" sz="2000" b="1"/>
              <a:t>parole</a:t>
            </a:r>
            <a:r>
              <a:rPr lang="it-IT" sz="2000"/>
              <a:t> (</a:t>
            </a:r>
            <a:r>
              <a:rPr lang="it-IT" sz="2000" b="1"/>
              <a:t>word</a:t>
            </a:r>
            <a:r>
              <a:rPr lang="it-IT" sz="200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14475"/>
          </a:xfrm>
        </p:spPr>
        <p:txBody>
          <a:bodyPr/>
          <a:lstStyle/>
          <a:p>
            <a:r>
              <a:rPr lang="en-US"/>
              <a:t>Memoria Principale</a:t>
            </a:r>
            <a:br>
              <a:rPr lang="en-US"/>
            </a:br>
            <a:r>
              <a:rPr lang="en-US" sz="2800"/>
              <a:t>Indirizzi di Memoria (1)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826125"/>
            <a:ext cx="9144000" cy="7270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Tre modi di organizzare una memoria a 96 bit.</a:t>
            </a:r>
          </a:p>
        </p:txBody>
      </p:sp>
      <p:pic>
        <p:nvPicPr>
          <p:cNvPr id="200708" name="Picture 4" descr="2-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1138" y="1644650"/>
            <a:ext cx="6248400" cy="41354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36713"/>
          </a:xfrm>
        </p:spPr>
        <p:txBody>
          <a:bodyPr/>
          <a:lstStyle/>
          <a:p>
            <a:r>
              <a:rPr lang="en-US"/>
              <a:t>Primary Memory</a:t>
            </a:r>
            <a:br>
              <a:rPr lang="en-US"/>
            </a:br>
            <a:r>
              <a:rPr lang="en-US" sz="2800"/>
              <a:t>Indirizzi di memoria (2)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842000"/>
            <a:ext cx="9144000" cy="4445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1800"/>
              <a:t>Numero di bit per cella di alcuni calcolatori commerciali di importanza storica</a:t>
            </a: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0200" y="1727200"/>
            <a:ext cx="3355975" cy="37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r>
              <a:rPr lang="en-US" sz="2800"/>
              <a:t>Ordinamento dei byte (1)</a:t>
            </a:r>
          </a:p>
        </p:txBody>
      </p:sp>
      <p:pic>
        <p:nvPicPr>
          <p:cNvPr id="89092" name="Picture 4" descr="2-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363" y="3019425"/>
            <a:ext cx="7386637" cy="3128963"/>
          </a:xfrm>
          <a:prstGeom prst="rect">
            <a:avLst/>
          </a:prstGeom>
          <a:noFill/>
        </p:spPr>
      </p:pic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525463" y="1217613"/>
            <a:ext cx="8045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000"/>
              <a:t>All’interno di una parola di memoria i byte possono essere numerati da sinistra a destra (Big endian – dal byte più significativo al meno significativo) o da destra a sinistra (Little endian – dal byte meno significativo al più significativo)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Byte Ordering (2)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088" y="4454525"/>
            <a:ext cx="8951912" cy="2098675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(a) Macchina “big endian”. </a:t>
            </a:r>
          </a:p>
          <a:p>
            <a:pPr>
              <a:buFontTx/>
              <a:buNone/>
            </a:pPr>
            <a:r>
              <a:rPr lang="en-US"/>
              <a:t>(b) Macchina “little endian”.</a:t>
            </a:r>
          </a:p>
          <a:p>
            <a:pPr>
              <a:buFontTx/>
              <a:buNone/>
            </a:pPr>
            <a:r>
              <a:rPr lang="en-US"/>
              <a:t>(c) RIsultati del trasferimento dati da “big endian” a “little endian”.</a:t>
            </a:r>
          </a:p>
          <a:p>
            <a:pPr>
              <a:buFontTx/>
              <a:buNone/>
            </a:pPr>
            <a:r>
              <a:rPr lang="en-US"/>
              <a:t>(d) Byte-swapping di (c).</a:t>
            </a:r>
          </a:p>
        </p:txBody>
      </p:sp>
      <p:pic>
        <p:nvPicPr>
          <p:cNvPr id="91140" name="Picture 4" descr="2-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1314450"/>
            <a:ext cx="7280275" cy="2546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Oval 2"/>
          <p:cNvSpPr>
            <a:spLocks noChangeArrowheads="1"/>
          </p:cNvSpPr>
          <p:nvPr/>
        </p:nvSpPr>
        <p:spPr bwMode="auto">
          <a:xfrm>
            <a:off x="6769100" y="4762500"/>
            <a:ext cx="1905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3700" y="1511300"/>
            <a:ext cx="8166100" cy="45593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/>
              <a:t>I </a:t>
            </a:r>
            <a:r>
              <a:rPr lang="en-US" sz="2800" dirty="0" err="1"/>
              <a:t>codici</a:t>
            </a:r>
            <a:r>
              <a:rPr lang="en-US" sz="2800" dirty="0"/>
              <a:t> di </a:t>
            </a:r>
            <a:r>
              <a:rPr lang="en-US" sz="2800" dirty="0" err="1"/>
              <a:t>rilevazione</a:t>
            </a:r>
            <a:r>
              <a:rPr lang="en-US" sz="2800" dirty="0"/>
              <a:t> e/o </a:t>
            </a:r>
            <a:r>
              <a:rPr lang="en-US" sz="2800" dirty="0" err="1"/>
              <a:t>correzione</a:t>
            </a:r>
            <a:r>
              <a:rPr lang="en-US" sz="2800" dirty="0"/>
              <a:t> </a:t>
            </a:r>
            <a:r>
              <a:rPr lang="en-US" sz="2800" dirty="0" err="1"/>
              <a:t>degli</a:t>
            </a:r>
            <a:r>
              <a:rPr lang="en-US" sz="2800" dirty="0"/>
              <a:t> </a:t>
            </a:r>
            <a:r>
              <a:rPr lang="en-US" sz="2800" dirty="0" err="1"/>
              <a:t>errori</a:t>
            </a:r>
            <a:r>
              <a:rPr lang="en-US" sz="2800" dirty="0"/>
              <a:t> </a:t>
            </a:r>
            <a:r>
              <a:rPr lang="en-US" sz="2800" dirty="0" err="1"/>
              <a:t>sono</a:t>
            </a:r>
            <a:r>
              <a:rPr lang="en-US" sz="2800" dirty="0"/>
              <a:t> </a:t>
            </a:r>
            <a:r>
              <a:rPr lang="en-US" sz="2800" dirty="0" err="1"/>
              <a:t>codici</a:t>
            </a:r>
            <a:r>
              <a:rPr lang="en-US" sz="2800" dirty="0"/>
              <a:t> </a:t>
            </a:r>
            <a:r>
              <a:rPr lang="en-US" sz="2800" dirty="0" err="1"/>
              <a:t>che</a:t>
            </a:r>
            <a:r>
              <a:rPr lang="en-US" sz="2800" dirty="0"/>
              <a:t> </a:t>
            </a:r>
            <a:r>
              <a:rPr lang="en-US" sz="2800" dirty="0" err="1"/>
              <a:t>consentono</a:t>
            </a:r>
            <a:r>
              <a:rPr lang="en-US" sz="2800" dirty="0"/>
              <a:t> la </a:t>
            </a:r>
            <a:r>
              <a:rPr lang="en-US" sz="2800" dirty="0" err="1"/>
              <a:t>rilevazione</a:t>
            </a:r>
            <a:r>
              <a:rPr lang="en-US" sz="2800" dirty="0"/>
              <a:t> e/o </a:t>
            </a:r>
            <a:r>
              <a:rPr lang="en-US" sz="2800" dirty="0" err="1"/>
              <a:t>correzione</a:t>
            </a:r>
            <a:r>
              <a:rPr lang="en-US" sz="2800" dirty="0"/>
              <a:t> </a:t>
            </a:r>
            <a:r>
              <a:rPr lang="en-US" sz="2800" dirty="0" err="1"/>
              <a:t>degli</a:t>
            </a:r>
            <a:r>
              <a:rPr lang="en-US" sz="2800" dirty="0"/>
              <a:t> </a:t>
            </a:r>
            <a:r>
              <a:rPr lang="en-US" sz="2800" dirty="0" err="1"/>
              <a:t>errori</a:t>
            </a:r>
            <a:r>
              <a:rPr lang="en-US" sz="2800" dirty="0"/>
              <a:t> in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parola</a:t>
            </a:r>
            <a:r>
              <a:rPr lang="en-US" sz="2800" dirty="0"/>
              <a:t>. 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b="1" dirty="0" err="1"/>
              <a:t>Esempio</a:t>
            </a:r>
            <a:endParaRPr lang="en-US" sz="2800" b="1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 err="1"/>
              <a:t>Parola</a:t>
            </a:r>
            <a:r>
              <a:rPr lang="en-US" sz="2800" dirty="0"/>
              <a:t> </a:t>
            </a:r>
            <a:r>
              <a:rPr lang="en-US" sz="2800" dirty="0" err="1"/>
              <a:t>originaria</a:t>
            </a:r>
            <a:r>
              <a:rPr lang="en-US" sz="2800" dirty="0"/>
              <a:t> (</a:t>
            </a:r>
            <a:r>
              <a:rPr lang="en-US" sz="2800" dirty="0" err="1"/>
              <a:t>trasmessa</a:t>
            </a:r>
            <a:r>
              <a:rPr lang="en-US" sz="2800" dirty="0"/>
              <a:t>)  	100100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 err="1"/>
              <a:t>Parola</a:t>
            </a:r>
            <a:r>
              <a:rPr lang="en-US" sz="2800" dirty="0"/>
              <a:t> finale (</a:t>
            </a:r>
            <a:r>
              <a:rPr lang="en-US" sz="2800" dirty="0" err="1"/>
              <a:t>ricevuta</a:t>
            </a:r>
            <a:r>
              <a:rPr lang="en-US" sz="2800" dirty="0"/>
              <a:t>)  		100110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8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Processing Unit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535613"/>
            <a:ext cx="9144000" cy="1017587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The organization of a simple </a:t>
            </a:r>
            <a:r>
              <a:rPr lang="en-US" i="1"/>
              <a:t>bus-oriented </a:t>
            </a:r>
            <a:r>
              <a:rPr lang="en-US"/>
              <a:t>computer </a:t>
            </a:r>
          </a:p>
          <a:p>
            <a:pPr algn="ctr">
              <a:buFontTx/>
              <a:buNone/>
            </a:pPr>
            <a:r>
              <a:rPr lang="en-US"/>
              <a:t>(with one CPU and two I/O devices)</a:t>
            </a:r>
          </a:p>
        </p:txBody>
      </p:sp>
      <p:pic>
        <p:nvPicPr>
          <p:cNvPr id="75780" name="Picture 4" descr="2-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9538" y="1203325"/>
            <a:ext cx="6527800" cy="4090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11300"/>
            <a:ext cx="9144000" cy="45593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Date due parole di codice :</a:t>
            </a:r>
          </a:p>
          <a:p>
            <a:pPr algn="ctr">
              <a:buFontTx/>
              <a:buNone/>
            </a:pPr>
            <a:r>
              <a:rPr lang="en-US"/>
              <a:t>A :  a</a:t>
            </a:r>
            <a:r>
              <a:rPr lang="en-US" baseline="-25000"/>
              <a:t>n-1</a:t>
            </a:r>
            <a:r>
              <a:rPr lang="en-US"/>
              <a:t> a</a:t>
            </a:r>
            <a:r>
              <a:rPr lang="en-US" baseline="-25000"/>
              <a:t>n-2 </a:t>
            </a:r>
            <a:r>
              <a:rPr lang="en-US"/>
              <a:t>… a</a:t>
            </a:r>
            <a:r>
              <a:rPr lang="en-US" baseline="-25000"/>
              <a:t>i</a:t>
            </a:r>
            <a:r>
              <a:rPr lang="en-US"/>
              <a:t> … a</a:t>
            </a:r>
            <a:r>
              <a:rPr lang="en-US" baseline="-25000"/>
              <a:t>1</a:t>
            </a:r>
            <a:r>
              <a:rPr lang="en-US"/>
              <a:t> a</a:t>
            </a:r>
            <a:r>
              <a:rPr lang="en-US" baseline="-25000"/>
              <a:t>0</a:t>
            </a:r>
          </a:p>
          <a:p>
            <a:pPr>
              <a:buFontTx/>
              <a:buNone/>
            </a:pPr>
            <a:r>
              <a:rPr lang="en-US"/>
              <a:t>                        e</a:t>
            </a:r>
          </a:p>
          <a:p>
            <a:pPr algn="ctr">
              <a:buFontTx/>
              <a:buNone/>
            </a:pPr>
            <a:r>
              <a:rPr lang="en-US"/>
              <a:t>B :   b</a:t>
            </a:r>
            <a:r>
              <a:rPr lang="en-US" baseline="-25000"/>
              <a:t>n-1</a:t>
            </a:r>
            <a:r>
              <a:rPr lang="en-US"/>
              <a:t> b</a:t>
            </a:r>
            <a:r>
              <a:rPr lang="en-US" baseline="-25000"/>
              <a:t>n-2 </a:t>
            </a:r>
            <a:r>
              <a:rPr lang="en-US"/>
              <a:t>… b</a:t>
            </a:r>
            <a:r>
              <a:rPr lang="en-US" baseline="-25000"/>
              <a:t>i</a:t>
            </a:r>
            <a:r>
              <a:rPr lang="en-US"/>
              <a:t> … b</a:t>
            </a:r>
            <a:r>
              <a:rPr lang="en-US" baseline="-25000"/>
              <a:t>1</a:t>
            </a:r>
            <a:r>
              <a:rPr lang="en-US"/>
              <a:t> b</a:t>
            </a:r>
            <a:r>
              <a:rPr lang="en-US" baseline="-25000"/>
              <a:t>0</a:t>
            </a: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La </a:t>
            </a:r>
            <a:r>
              <a:rPr lang="en-US" b="1"/>
              <a:t>distanza di Hamming </a:t>
            </a:r>
            <a:r>
              <a:rPr lang="en-US"/>
              <a:t>tra A e B è definita come: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 algn="ctr">
              <a:buFontTx/>
              <a:buNone/>
            </a:pPr>
            <a:r>
              <a:rPr lang="en-US"/>
              <a:t>dove </a:t>
            </a:r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</p:txBody>
      </p:sp>
      <p:graphicFrame>
        <p:nvGraphicFramePr>
          <p:cNvPr id="402436" name="Object 4"/>
          <p:cNvGraphicFramePr>
            <a:graphicFrameLocks noChangeAspect="1"/>
          </p:cNvGraphicFramePr>
          <p:nvPr/>
        </p:nvGraphicFramePr>
        <p:xfrm>
          <a:off x="1068388" y="4762500"/>
          <a:ext cx="28781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32" name="Equation" r:id="rId4" imgW="1015920" imgH="380880" progId="Equation.3">
                  <p:embed/>
                </p:oleObj>
              </mc:Choice>
              <mc:Fallback>
                <p:oleObj name="Equation" r:id="rId4" imgW="1015920" imgH="380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4762500"/>
                        <a:ext cx="2878137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37" name="Object 5"/>
          <p:cNvGraphicFramePr>
            <a:graphicFrameLocks noChangeAspect="1"/>
          </p:cNvGraphicFramePr>
          <p:nvPr/>
        </p:nvGraphicFramePr>
        <p:xfrm>
          <a:off x="5237163" y="4783138"/>
          <a:ext cx="32035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33" name="Equation" r:id="rId6" imgW="1130040" imgH="330120" progId="Equation.3">
                  <p:embed/>
                </p:oleObj>
              </mc:Choice>
              <mc:Fallback>
                <p:oleObj name="Equation" r:id="rId6" imgW="1130040" imgH="3301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4783138"/>
                        <a:ext cx="3203575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5700" y="1511300"/>
            <a:ext cx="6972300" cy="44831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Il significato della </a:t>
            </a:r>
            <a:r>
              <a:rPr lang="en-US" b="1"/>
              <a:t>distanza di Hamming </a:t>
            </a:r>
          </a:p>
          <a:p>
            <a:pPr algn="ctr">
              <a:buFontTx/>
              <a:buNone/>
            </a:pPr>
            <a:r>
              <a:rPr lang="en-US"/>
              <a:t>è che tra due parole di codice vi è una </a:t>
            </a:r>
          </a:p>
          <a:p>
            <a:pPr algn="ctr">
              <a:buFontTx/>
              <a:buNone/>
            </a:pPr>
            <a:r>
              <a:rPr lang="en-US"/>
              <a:t>distanza di Hamming pari a </a:t>
            </a:r>
            <a:r>
              <a:rPr lang="en-US" i="1"/>
              <a:t>d</a:t>
            </a:r>
            <a:r>
              <a:rPr lang="en-US"/>
              <a:t>, </a:t>
            </a:r>
          </a:p>
          <a:p>
            <a:pPr algn="ctr">
              <a:buFontTx/>
              <a:buNone/>
            </a:pPr>
            <a:r>
              <a:rPr lang="en-US"/>
              <a:t>allora saranno necessari </a:t>
            </a:r>
            <a:r>
              <a:rPr lang="en-US" i="1"/>
              <a:t>d</a:t>
            </a:r>
            <a:r>
              <a:rPr lang="en-US"/>
              <a:t> errori singoli </a:t>
            </a:r>
          </a:p>
          <a:p>
            <a:pPr algn="ctr">
              <a:buFontTx/>
              <a:buNone/>
            </a:pPr>
            <a:r>
              <a:rPr lang="en-US"/>
              <a:t>per trasformare una parola nell’altra.</a:t>
            </a:r>
          </a:p>
          <a:p>
            <a:pPr algn="ctr"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     A                 B             H(A,B)</a:t>
            </a:r>
          </a:p>
          <a:p>
            <a:pPr>
              <a:buFontTx/>
              <a:buNone/>
            </a:pPr>
            <a:r>
              <a:rPr lang="en-US"/>
              <a:t>   101             111               1</a:t>
            </a:r>
          </a:p>
          <a:p>
            <a:pPr>
              <a:buFontTx/>
              <a:buNone/>
            </a:pPr>
            <a:r>
              <a:rPr lang="en-US"/>
              <a:t>  1100           0011              4</a:t>
            </a:r>
          </a:p>
          <a:p>
            <a:pPr>
              <a:buFontTx/>
              <a:buNone/>
            </a:pPr>
            <a:r>
              <a:rPr lang="en-US"/>
              <a:t>100011       100101            2</a:t>
            </a:r>
          </a:p>
          <a:p>
            <a:pPr>
              <a:buFontTx/>
              <a:buChar char="•"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5700" y="1511300"/>
            <a:ext cx="6972300" cy="44831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Si definisce distanza di Hamming di un codice la minima distanza tra due parole di un codice.</a:t>
            </a:r>
          </a:p>
          <a:p>
            <a:pPr algn="ctr"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Esempio. Il codice di quattro parole valide:</a:t>
            </a:r>
          </a:p>
          <a:p>
            <a:pPr algn="ctr">
              <a:buFontTx/>
              <a:buNone/>
            </a:pPr>
            <a:r>
              <a:rPr lang="en-US"/>
              <a:t>0000000000</a:t>
            </a:r>
          </a:p>
          <a:p>
            <a:pPr algn="ctr">
              <a:buFontTx/>
              <a:buNone/>
            </a:pPr>
            <a:r>
              <a:rPr lang="en-US"/>
              <a:t>1111100000</a:t>
            </a:r>
          </a:p>
          <a:p>
            <a:pPr algn="ctr">
              <a:buFontTx/>
              <a:buNone/>
            </a:pPr>
            <a:r>
              <a:rPr lang="en-US"/>
              <a:t>0000011111</a:t>
            </a:r>
          </a:p>
          <a:p>
            <a:pPr algn="ctr">
              <a:buFontTx/>
              <a:buNone/>
            </a:pPr>
            <a:r>
              <a:rPr lang="en-US"/>
              <a:t>1111111111</a:t>
            </a:r>
          </a:p>
          <a:p>
            <a:pPr>
              <a:buFontTx/>
              <a:buNone/>
            </a:pPr>
            <a:r>
              <a:rPr lang="en-US"/>
              <a:t>ha distanza di Hamming pari a 5.</a:t>
            </a:r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5700" y="1511300"/>
            <a:ext cx="7366000" cy="44831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000" b="1" dirty="0"/>
              <a:t>La </a:t>
            </a:r>
            <a:r>
              <a:rPr lang="en-US" sz="2000" b="1" dirty="0" err="1"/>
              <a:t>distanza</a:t>
            </a:r>
            <a:r>
              <a:rPr lang="en-US" sz="2000" b="1" dirty="0"/>
              <a:t> di Hamming </a:t>
            </a:r>
            <a:r>
              <a:rPr lang="en-US" sz="2000" b="1" dirty="0" err="1"/>
              <a:t>gioca</a:t>
            </a:r>
            <a:r>
              <a:rPr lang="en-US" sz="2000" b="1" dirty="0"/>
              <a:t> un </a:t>
            </a:r>
            <a:r>
              <a:rPr lang="en-US" sz="2000" b="1" dirty="0" err="1"/>
              <a:t>ruolo</a:t>
            </a:r>
            <a:r>
              <a:rPr lang="en-US" sz="2000" b="1" dirty="0"/>
              <a:t> </a:t>
            </a:r>
            <a:r>
              <a:rPr lang="en-US" sz="2000" b="1" dirty="0" err="1"/>
              <a:t>chiave</a:t>
            </a:r>
            <a:r>
              <a:rPr lang="en-US" sz="2000" b="1" dirty="0"/>
              <a:t> </a:t>
            </a:r>
            <a:r>
              <a:rPr lang="en-US" sz="2000" b="1" dirty="0" err="1"/>
              <a:t>nella</a:t>
            </a:r>
            <a:r>
              <a:rPr lang="en-US" sz="2000" b="1" dirty="0"/>
              <a:t> </a:t>
            </a:r>
            <a:r>
              <a:rPr lang="en-US" sz="2000" b="1" dirty="0" err="1"/>
              <a:t>rilevazione</a:t>
            </a:r>
            <a:r>
              <a:rPr lang="en-US" sz="2000" b="1" dirty="0"/>
              <a:t> e </a:t>
            </a:r>
            <a:r>
              <a:rPr lang="en-US" sz="2000" b="1" dirty="0" err="1"/>
              <a:t>correzione</a:t>
            </a:r>
            <a:r>
              <a:rPr lang="en-US" sz="2000" b="1" dirty="0"/>
              <a:t> di </a:t>
            </a:r>
            <a:r>
              <a:rPr lang="en-US" sz="2000" b="1" dirty="0" err="1"/>
              <a:t>errori</a:t>
            </a:r>
            <a:r>
              <a:rPr lang="en-US" sz="2000" b="1" dirty="0"/>
              <a:t> in un </a:t>
            </a:r>
            <a:r>
              <a:rPr lang="en-US" sz="2000" b="1" dirty="0" err="1"/>
              <a:t>codice</a:t>
            </a:r>
            <a:r>
              <a:rPr lang="en-US" sz="2000" b="1" dirty="0"/>
              <a:t>: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000" b="1" dirty="0"/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b="1" dirty="0"/>
              <a:t>Per </a:t>
            </a:r>
            <a:r>
              <a:rPr lang="en-US" sz="2000" b="1" dirty="0" err="1"/>
              <a:t>rilevare</a:t>
            </a:r>
            <a:r>
              <a:rPr lang="en-US" sz="2000" b="1" dirty="0"/>
              <a:t> d </a:t>
            </a:r>
            <a:r>
              <a:rPr lang="en-US" sz="2000" b="1" dirty="0" err="1"/>
              <a:t>errori</a:t>
            </a:r>
            <a:r>
              <a:rPr lang="en-US" sz="2000" b="1" dirty="0"/>
              <a:t> </a:t>
            </a:r>
            <a:r>
              <a:rPr lang="en-US" sz="2000" b="1" dirty="0" err="1"/>
              <a:t>singoli</a:t>
            </a:r>
            <a:r>
              <a:rPr lang="en-US" sz="2000" b="1" dirty="0"/>
              <a:t> è </a:t>
            </a:r>
            <a:r>
              <a:rPr lang="en-US" sz="2000" b="1" smtClean="0"/>
              <a:t>necessario </a:t>
            </a:r>
            <a:r>
              <a:rPr lang="en-US" sz="2000" b="1" dirty="0"/>
              <a:t>un </a:t>
            </a:r>
            <a:r>
              <a:rPr lang="en-US" sz="2000" b="1" dirty="0" err="1"/>
              <a:t>codice</a:t>
            </a:r>
            <a:r>
              <a:rPr lang="en-US" sz="2000" b="1" dirty="0"/>
              <a:t> con </a:t>
            </a:r>
            <a:r>
              <a:rPr lang="en-US" sz="2000" b="1" dirty="0" err="1"/>
              <a:t>distanza</a:t>
            </a:r>
            <a:r>
              <a:rPr lang="en-US" sz="2000" b="1" dirty="0"/>
              <a:t> </a:t>
            </a:r>
            <a:r>
              <a:rPr lang="en-US" sz="2000" b="1" dirty="0" smtClean="0"/>
              <a:t>di Hamming d+1 </a:t>
            </a:r>
            <a:r>
              <a:rPr lang="en-US" sz="2000" dirty="0"/>
              <a:t>(</a:t>
            </a:r>
            <a:r>
              <a:rPr lang="en-US" sz="2000" dirty="0" err="1"/>
              <a:t>infatti</a:t>
            </a:r>
            <a:r>
              <a:rPr lang="en-US" sz="2000" dirty="0"/>
              <a:t> in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modo</a:t>
            </a:r>
            <a:r>
              <a:rPr lang="en-US" sz="2000" dirty="0"/>
              <a:t> non </a:t>
            </a:r>
            <a:r>
              <a:rPr lang="en-US" sz="2000" dirty="0" err="1"/>
              <a:t>esiste</a:t>
            </a:r>
            <a:r>
              <a:rPr lang="en-US" sz="2000" dirty="0"/>
              <a:t> </a:t>
            </a:r>
            <a:r>
              <a:rPr lang="en-US" sz="2000" dirty="0" err="1"/>
              <a:t>alcun</a:t>
            </a:r>
            <a:r>
              <a:rPr lang="en-US" sz="2000" dirty="0"/>
              <a:t> </a:t>
            </a:r>
            <a:r>
              <a:rPr lang="en-US" sz="2000" dirty="0" err="1"/>
              <a:t>modo</a:t>
            </a:r>
            <a:r>
              <a:rPr lang="en-US" sz="2000" dirty="0"/>
              <a:t> in cui d </a:t>
            </a:r>
            <a:r>
              <a:rPr lang="en-US" sz="2000" dirty="0" err="1"/>
              <a:t>errori</a:t>
            </a:r>
            <a:r>
              <a:rPr lang="en-US" sz="2000" dirty="0"/>
              <a:t> </a:t>
            </a:r>
            <a:r>
              <a:rPr lang="en-US" sz="2000" dirty="0" err="1"/>
              <a:t>singoli</a:t>
            </a:r>
            <a:r>
              <a:rPr lang="en-US" sz="2000" dirty="0"/>
              <a:t>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cambiare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valida</a:t>
            </a:r>
            <a:r>
              <a:rPr lang="en-US" sz="2000" dirty="0"/>
              <a:t> in </a:t>
            </a:r>
            <a:r>
              <a:rPr lang="en-US" sz="2000" dirty="0" err="1"/>
              <a:t>un’altra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valida</a:t>
            </a:r>
            <a:r>
              <a:rPr lang="en-US" sz="2000" dirty="0"/>
              <a:t>);</a:t>
            </a:r>
          </a:p>
          <a:p>
            <a:pPr>
              <a:lnSpc>
                <a:spcPct val="80000"/>
              </a:lnSpc>
              <a:buFontTx/>
              <a:buChar char="•"/>
            </a:pPr>
            <a:endParaRPr lang="en-US" sz="2000" dirty="0"/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b="1" dirty="0"/>
              <a:t>Per </a:t>
            </a:r>
            <a:r>
              <a:rPr lang="en-US" sz="2000" b="1" dirty="0" err="1"/>
              <a:t>correggere</a:t>
            </a:r>
            <a:r>
              <a:rPr lang="en-US" sz="2000" b="1" dirty="0"/>
              <a:t> d </a:t>
            </a:r>
            <a:r>
              <a:rPr lang="en-US" sz="2000" b="1" dirty="0" err="1"/>
              <a:t>errori</a:t>
            </a:r>
            <a:r>
              <a:rPr lang="en-US" sz="2000" b="1" dirty="0"/>
              <a:t> </a:t>
            </a:r>
            <a:r>
              <a:rPr lang="en-US" sz="2000" b="1" dirty="0" err="1"/>
              <a:t>singoli</a:t>
            </a:r>
            <a:r>
              <a:rPr lang="en-US" sz="2000" b="1" dirty="0"/>
              <a:t> è </a:t>
            </a:r>
            <a:r>
              <a:rPr lang="en-US" sz="2000" b="1" dirty="0" err="1" smtClean="0"/>
              <a:t>necessario</a:t>
            </a:r>
            <a:r>
              <a:rPr lang="en-US" sz="2000" b="1" dirty="0" smtClean="0"/>
              <a:t> </a:t>
            </a:r>
            <a:r>
              <a:rPr lang="en-US" sz="2000" b="1" dirty="0"/>
              <a:t>un </a:t>
            </a:r>
            <a:r>
              <a:rPr lang="en-US" sz="2000" b="1" dirty="0" err="1"/>
              <a:t>codice</a:t>
            </a:r>
            <a:r>
              <a:rPr lang="en-US" sz="2000" b="1" dirty="0"/>
              <a:t> con </a:t>
            </a:r>
            <a:r>
              <a:rPr lang="en-US" sz="2000" b="1" dirty="0" err="1"/>
              <a:t>distanza</a:t>
            </a:r>
            <a:r>
              <a:rPr lang="en-US" sz="2000" b="1" dirty="0"/>
              <a:t> di Hamming 2d+1 </a:t>
            </a:r>
            <a:r>
              <a:rPr lang="en-US" sz="2000" dirty="0"/>
              <a:t>(</a:t>
            </a:r>
            <a:r>
              <a:rPr lang="en-US" sz="2000" dirty="0" err="1"/>
              <a:t>infatti</a:t>
            </a:r>
            <a:r>
              <a:rPr lang="en-US" sz="2000" dirty="0"/>
              <a:t> in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modo</a:t>
            </a:r>
            <a:r>
              <a:rPr lang="en-US" sz="2000" dirty="0"/>
              <a:t> </a:t>
            </a:r>
            <a:r>
              <a:rPr lang="en-US" sz="2000" dirty="0" err="1"/>
              <a:t>anche</a:t>
            </a:r>
            <a:r>
              <a:rPr lang="en-US" sz="2000" dirty="0"/>
              <a:t> con d </a:t>
            </a:r>
            <a:r>
              <a:rPr lang="en-US" sz="2000" dirty="0" err="1"/>
              <a:t>cambiamenti</a:t>
            </a:r>
            <a:r>
              <a:rPr lang="en-US" sz="2000" dirty="0"/>
              <a:t> la </a:t>
            </a:r>
            <a:r>
              <a:rPr lang="en-US" sz="2000" dirty="0" err="1"/>
              <a:t>parola</a:t>
            </a:r>
            <a:r>
              <a:rPr lang="en-US" sz="2000" dirty="0"/>
              <a:t> di </a:t>
            </a:r>
            <a:r>
              <a:rPr lang="en-US" sz="2000" dirty="0" err="1"/>
              <a:t>codice</a:t>
            </a:r>
            <a:r>
              <a:rPr lang="en-US" sz="2000" dirty="0"/>
              <a:t> </a:t>
            </a:r>
            <a:r>
              <a:rPr lang="en-US" sz="2000" dirty="0" err="1"/>
              <a:t>originaria</a:t>
            </a:r>
            <a:r>
              <a:rPr lang="en-US" sz="2000" dirty="0"/>
              <a:t> continua ad </a:t>
            </a:r>
            <a:r>
              <a:rPr lang="en-US" sz="2000" dirty="0" err="1"/>
              <a:t>essere</a:t>
            </a:r>
            <a:r>
              <a:rPr lang="en-US" sz="2000" dirty="0"/>
              <a:t> “</a:t>
            </a:r>
            <a:r>
              <a:rPr lang="en-US" sz="2000" dirty="0" err="1"/>
              <a:t>più</a:t>
            </a:r>
            <a:r>
              <a:rPr lang="en-US" sz="2000" dirty="0"/>
              <a:t> </a:t>
            </a:r>
            <a:r>
              <a:rPr lang="en-US" sz="2000" dirty="0" err="1"/>
              <a:t>vicina</a:t>
            </a:r>
            <a:r>
              <a:rPr lang="en-US" sz="2000" dirty="0"/>
              <a:t>” </a:t>
            </a:r>
            <a:r>
              <a:rPr lang="en-US" sz="2000" dirty="0" err="1"/>
              <a:t>rispetto</a:t>
            </a:r>
            <a:r>
              <a:rPr lang="en-US" sz="2000" dirty="0"/>
              <a:t> a </a:t>
            </a:r>
            <a:r>
              <a:rPr lang="en-US" sz="2000" dirty="0" err="1"/>
              <a:t>tutte</a:t>
            </a:r>
            <a:r>
              <a:rPr lang="en-US" sz="2000" dirty="0"/>
              <a:t> le </a:t>
            </a:r>
            <a:r>
              <a:rPr lang="en-US" sz="2000" dirty="0" err="1"/>
              <a:t>altre</a:t>
            </a:r>
            <a:r>
              <a:rPr lang="en-US" sz="2000" dirty="0"/>
              <a:t> non </a:t>
            </a:r>
            <a:r>
              <a:rPr lang="en-US" sz="2000" dirty="0" err="1"/>
              <a:t>esiste</a:t>
            </a:r>
            <a:r>
              <a:rPr lang="en-US" sz="2000" dirty="0"/>
              <a:t> </a:t>
            </a:r>
            <a:r>
              <a:rPr lang="en-US" sz="2000" dirty="0" err="1"/>
              <a:t>alcun</a:t>
            </a:r>
            <a:r>
              <a:rPr lang="en-US" sz="2000" dirty="0"/>
              <a:t> </a:t>
            </a:r>
            <a:r>
              <a:rPr lang="en-US" sz="2000" dirty="0" err="1"/>
              <a:t>modo</a:t>
            </a:r>
            <a:r>
              <a:rPr lang="en-US" sz="2000" dirty="0"/>
              <a:t> in cui d </a:t>
            </a:r>
            <a:r>
              <a:rPr lang="en-US" sz="2000" dirty="0" err="1"/>
              <a:t>errori</a:t>
            </a:r>
            <a:r>
              <a:rPr lang="en-US" sz="2000" dirty="0"/>
              <a:t> </a:t>
            </a:r>
            <a:r>
              <a:rPr lang="en-US" sz="2000" dirty="0" err="1"/>
              <a:t>singoli</a:t>
            </a:r>
            <a:r>
              <a:rPr lang="en-US" sz="2000" dirty="0"/>
              <a:t>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cambiare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valida</a:t>
            </a:r>
            <a:r>
              <a:rPr lang="en-US" sz="2000" dirty="0"/>
              <a:t> in </a:t>
            </a:r>
            <a:r>
              <a:rPr lang="en-US" sz="2000" dirty="0" err="1"/>
              <a:t>un’altra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valida</a:t>
            </a:r>
            <a:r>
              <a:rPr lang="en-US" sz="2000" dirty="0"/>
              <a:t>);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 dirty="0"/>
              <a:t> 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55700"/>
            <a:ext cx="8255000" cy="44831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000"/>
              <a:t>Esempio. Dato il codice con distanza di Hamming pari a 5: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/>
              <a:t>0000000000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/>
              <a:t>1111100000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/>
              <a:t>0000011111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000"/>
              <a:t>1111111111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/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/>
              <a:t>In questo caso è possibile: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/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1800"/>
              <a:t>rilevare fino a 4 errori (d+1=5): 0000000001; 1111000011; 1010101000 (Non è possibile rilevare i 5 errori che modificano 0000000000 in 0000011111  !!!)</a:t>
            </a:r>
          </a:p>
          <a:p>
            <a:pPr>
              <a:lnSpc>
                <a:spcPct val="80000"/>
              </a:lnSpc>
              <a:buFontTx/>
              <a:buChar char="•"/>
            </a:pPr>
            <a:endParaRPr lang="en-US" sz="1800"/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1800"/>
              <a:t>correggere fino a 2 errori (2d+1=5): 0011111111 </a:t>
            </a:r>
            <a:r>
              <a:rPr lang="en-US" sz="1800">
                <a:sym typeface="Wingdings" pitchFamily="2" charset="2"/>
              </a:rPr>
              <a:t> 1111111111; </a:t>
            </a:r>
            <a:r>
              <a:rPr lang="en-US" sz="1800"/>
              <a:t>0000010101</a:t>
            </a:r>
            <a:r>
              <a:rPr lang="en-US" sz="1800">
                <a:sym typeface="Wingdings" pitchFamily="2" charset="2"/>
              </a:rPr>
              <a:t>0000011111 </a:t>
            </a:r>
            <a:r>
              <a:rPr lang="en-US" sz="1800"/>
              <a:t>(Non è possibile correggere i 3 errori che modificano 0000000000 in 0000000111  !!!)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1800"/>
          </a:p>
          <a:p>
            <a:pPr algn="ctr">
              <a:lnSpc>
                <a:spcPct val="80000"/>
              </a:lnSpc>
              <a:buFontTx/>
              <a:buNone/>
            </a:pPr>
            <a:endParaRPr lang="en-US" sz="1800"/>
          </a:p>
          <a:p>
            <a:pPr algn="ctr">
              <a:lnSpc>
                <a:spcPct val="80000"/>
              </a:lnSpc>
              <a:buFontTx/>
              <a:buNone/>
            </a:pPr>
            <a:endParaRPr lang="en-US" sz="1800"/>
          </a:p>
          <a:p>
            <a:pPr algn="ctr">
              <a:lnSpc>
                <a:spcPct val="80000"/>
              </a:lnSpc>
              <a:buFontTx/>
              <a:buNone/>
            </a:pPr>
            <a:endParaRPr lang="en-US" sz="1800"/>
          </a:p>
          <a:p>
            <a:pPr algn="ctr">
              <a:lnSpc>
                <a:spcPct val="80000"/>
              </a:lnSpc>
              <a:buFontTx/>
              <a:buNone/>
            </a:pPr>
            <a:endParaRPr lang="en-US" sz="1800"/>
          </a:p>
          <a:p>
            <a:pPr algn="ctr">
              <a:lnSpc>
                <a:spcPct val="80000"/>
              </a:lnSpc>
              <a:buFontTx/>
              <a:buNone/>
            </a:pPr>
            <a:endParaRPr lang="en-US" sz="1800"/>
          </a:p>
          <a:p>
            <a:pPr algn="ctr">
              <a:lnSpc>
                <a:spcPct val="80000"/>
              </a:lnSpc>
              <a:buFontTx/>
              <a:buNone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11300"/>
            <a:ext cx="9144000" cy="45593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200"/>
              <a:t>Nei codici a rilevazione e/o correzione di errori si utilizzano alcuni bit extra (ridondanti) che vengono aggiunti alla parola stessa. Questi bit ridondanti si chiamano anche “bit di controllo”</a:t>
            </a:r>
          </a:p>
          <a:p>
            <a:pPr algn="ctr">
              <a:buFontTx/>
              <a:buNone/>
            </a:pPr>
            <a:endParaRPr lang="en-US" sz="3200"/>
          </a:p>
          <a:p>
            <a:pPr algn="ctr">
              <a:buFontTx/>
              <a:buNone/>
            </a:pPr>
            <a:r>
              <a:rPr lang="en-US" sz="3200"/>
              <a:t>L’idea è quella di creare codici con distanza di Hamming maggiore al fine di poter rilevare e/o correggere errori.</a:t>
            </a:r>
          </a:p>
          <a:p>
            <a:pPr algn="ctr">
              <a:buFontTx/>
              <a:buNone/>
            </a:pPr>
            <a:endParaRPr lang="en-US" sz="3200"/>
          </a:p>
          <a:p>
            <a:pPr algn="ctr">
              <a:buFontTx/>
              <a:buNone/>
            </a:pPr>
            <a:endParaRPr lang="en-US" sz="2000"/>
          </a:p>
          <a:p>
            <a:pPr algn="ctr">
              <a:buFontTx/>
              <a:buNone/>
            </a:pPr>
            <a:endParaRPr lang="en-US" sz="2000"/>
          </a:p>
          <a:p>
            <a:pPr algn="ctr">
              <a:buFontTx/>
              <a:buNone/>
            </a:pPr>
            <a:endParaRPr lang="en-US" sz="2000"/>
          </a:p>
          <a:p>
            <a:pPr algn="ctr">
              <a:buFontTx/>
              <a:buNone/>
            </a:pPr>
            <a:endParaRPr lang="en-US" sz="2000"/>
          </a:p>
          <a:p>
            <a:pPr algn="ctr">
              <a:buFontTx/>
              <a:buNone/>
            </a:pPr>
            <a:endParaRPr lang="en-US" sz="2000"/>
          </a:p>
          <a:p>
            <a:pPr algn="ctr">
              <a:buFontTx/>
              <a:buNone/>
            </a:pPr>
            <a:endParaRPr lang="en-US" sz="2000"/>
          </a:p>
          <a:p>
            <a:pPr algn="ctr">
              <a:buFontTx/>
              <a:buNone/>
            </a:pPr>
            <a:endParaRPr lang="en-US" sz="2000"/>
          </a:p>
          <a:p>
            <a:pPr algn="ctr">
              <a:buFontTx/>
              <a:buNone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11300"/>
            <a:ext cx="9144000" cy="45593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3200"/>
              <a:t>Data una parola di m bit di dati,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3200"/>
              <a:t>si aggiungono r bit extra di controllo.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3200"/>
              <a:t>Si ottiene così una unità di n=m+r bit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3200"/>
              <a:t>(</a:t>
            </a:r>
            <a:r>
              <a:rPr lang="en-US" sz="3200" i="1"/>
              <a:t>codeword</a:t>
            </a:r>
            <a:r>
              <a:rPr lang="en-US" sz="3200"/>
              <a:t>) 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n-US" sz="3200"/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3200"/>
              <a:t>Con una parola di m bit tutte le 2</a:t>
            </a:r>
            <a:r>
              <a:rPr lang="en-US" sz="3200" baseline="30000"/>
              <a:t>m</a:t>
            </a:r>
            <a:r>
              <a:rPr lang="en-US" sz="3200"/>
              <a:t> combinazioni sono legali ma, per via di come sono calcolati i bit di controllo, solo 2</a:t>
            </a:r>
            <a:r>
              <a:rPr lang="en-US" sz="3200" baseline="30000"/>
              <a:t>m</a:t>
            </a:r>
            <a:r>
              <a:rPr lang="en-US" sz="3200"/>
              <a:t> delle 2</a:t>
            </a:r>
            <a:r>
              <a:rPr lang="en-US" sz="3200" baseline="30000"/>
              <a:t>n</a:t>
            </a:r>
            <a:r>
              <a:rPr lang="en-US" sz="3200"/>
              <a:t> parole di codice sono valide.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  <a:p>
            <a:pPr algn="ctr">
              <a:lnSpc>
                <a:spcPct val="90000"/>
              </a:lnSpc>
              <a:buFontTx/>
              <a:buNone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11300"/>
            <a:ext cx="9144000" cy="45593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/>
              <a:t>Esempio: Codice con controllo di parità</a:t>
            </a:r>
          </a:p>
          <a:p>
            <a:pPr algn="ctr">
              <a:buFontTx/>
              <a:buNone/>
            </a:pPr>
            <a:endParaRPr lang="en-US" sz="3600"/>
          </a:p>
          <a:p>
            <a:pPr algn="ctr">
              <a:buFontTx/>
              <a:buNone/>
            </a:pPr>
            <a:r>
              <a:rPr lang="en-US" sz="3600" i="1"/>
              <a:t>Dato </a:t>
            </a:r>
            <a:r>
              <a:rPr lang="en-US" sz="3600"/>
              <a:t>+ </a:t>
            </a:r>
            <a:r>
              <a:rPr lang="en-US" sz="3600" i="1"/>
              <a:t>1 bit “di parità”</a:t>
            </a:r>
          </a:p>
          <a:p>
            <a:pPr algn="ctr">
              <a:buFontTx/>
              <a:buNone/>
            </a:pPr>
            <a:endParaRPr lang="en-US" sz="3600"/>
          </a:p>
          <a:p>
            <a:pPr algn="ctr">
              <a:buFontTx/>
              <a:buNone/>
            </a:pPr>
            <a:r>
              <a:rPr lang="en-US" sz="3600"/>
              <a:t>Dove il bit di parità viene scelto in modo tale che il numero di bit 1 nella parola di codice sia pari (oppure dispari)</a:t>
            </a:r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11300"/>
            <a:ext cx="9144000" cy="45593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/>
              <a:t>Esempio: Codice con controllo di parità</a:t>
            </a:r>
          </a:p>
          <a:p>
            <a:pPr algn="ctr">
              <a:buFontTx/>
              <a:buNone/>
            </a:pPr>
            <a:endParaRPr lang="en-US" sz="3600"/>
          </a:p>
          <a:p>
            <a:pPr>
              <a:buFontTx/>
              <a:buNone/>
            </a:pPr>
            <a:r>
              <a:rPr lang="en-US"/>
              <a:t>			Dato   		bit di parità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			1001011		0</a:t>
            </a:r>
          </a:p>
          <a:p>
            <a:pPr>
              <a:buFontTx/>
              <a:buNone/>
            </a:pPr>
            <a:r>
              <a:rPr lang="en-US"/>
              <a:t>			      1011		1</a:t>
            </a:r>
          </a:p>
          <a:p>
            <a:pPr>
              <a:buFontTx/>
              <a:buNone/>
            </a:pPr>
            <a:r>
              <a:rPr lang="en-US"/>
              <a:t>			1111011		0</a:t>
            </a:r>
          </a:p>
          <a:p>
            <a:pPr>
              <a:buFontTx/>
              <a:buNone/>
            </a:pPr>
            <a:r>
              <a:rPr lang="en-US"/>
              <a:t>		     1011001111		1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11300"/>
            <a:ext cx="9144000" cy="45593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200"/>
              <a:t>Esempio: Codice con controllo di parità</a:t>
            </a:r>
          </a:p>
          <a:p>
            <a:pPr algn="ctr">
              <a:buFontTx/>
              <a:buNone/>
            </a:pPr>
            <a:endParaRPr lang="en-US" sz="3200"/>
          </a:p>
          <a:p>
            <a:pPr algn="ctr">
              <a:buFontTx/>
              <a:buNone/>
            </a:pPr>
            <a:r>
              <a:rPr lang="en-US" sz="2000"/>
              <a:t>Un codice con bit di parità ha distanza di Hamming pari a 2, dato che ogni singolo errore genera una parola di codice la cui parità è errata.</a:t>
            </a:r>
          </a:p>
          <a:p>
            <a:pPr algn="ctr">
              <a:buFontTx/>
              <a:buNone/>
            </a:pPr>
            <a:endParaRPr lang="en-US" sz="2000"/>
          </a:p>
          <a:p>
            <a:pPr>
              <a:buFontTx/>
              <a:buNone/>
            </a:pPr>
            <a:r>
              <a:rPr lang="en-US" sz="2000"/>
              <a:t>   Esempio:      A: 10011    1 (parity bit)</a:t>
            </a:r>
          </a:p>
          <a:p>
            <a:pPr>
              <a:buFontTx/>
              <a:buNone/>
            </a:pPr>
            <a:r>
              <a:rPr lang="en-US" sz="2000"/>
              <a:t>                        B: 10001     0 (parity bit)   </a:t>
            </a:r>
          </a:p>
          <a:p>
            <a:pPr>
              <a:buFontTx/>
              <a:buNone/>
            </a:pPr>
            <a:r>
              <a:rPr lang="en-US" sz="2000"/>
              <a:t>				Allora H(A,B)=2</a:t>
            </a:r>
          </a:p>
          <a:p>
            <a:pPr algn="ctr">
              <a:buFontTx/>
              <a:buNone/>
            </a:pPr>
            <a:endParaRPr lang="en-US" sz="2000"/>
          </a:p>
          <a:p>
            <a:pPr algn="ctr">
              <a:buFontTx/>
              <a:buNone/>
            </a:pPr>
            <a:r>
              <a:rPr lang="en-US" sz="2000"/>
              <a:t>Quindi servono due errori singoli per modificare una parola di codice valida in un’altra parola valida.</a:t>
            </a:r>
          </a:p>
          <a:p>
            <a:pPr algn="ctr">
              <a:buFontTx/>
              <a:buNone/>
            </a:pPr>
            <a:endParaRPr lang="en-US" sz="2000"/>
          </a:p>
          <a:p>
            <a:pPr>
              <a:buFontTx/>
              <a:buNone/>
            </a:pPr>
            <a:endParaRPr lang="en-US" sz="2000"/>
          </a:p>
          <a:p>
            <a:pPr>
              <a:buFontTx/>
              <a:buNone/>
            </a:pPr>
            <a:endParaRPr lang="en-US" sz="2000"/>
          </a:p>
          <a:p>
            <a:pPr>
              <a:buFontTx/>
              <a:buNone/>
            </a:pPr>
            <a:endParaRPr lang="en-US" sz="2000"/>
          </a:p>
          <a:p>
            <a:pPr>
              <a:buFontTx/>
              <a:buNone/>
            </a:pPr>
            <a:endParaRPr lang="en-US" sz="2000"/>
          </a:p>
          <a:p>
            <a:pPr>
              <a:buFontTx/>
              <a:buNone/>
            </a:pPr>
            <a:endParaRPr lang="en-US" sz="2000"/>
          </a:p>
          <a:p>
            <a:pPr>
              <a:buFontTx/>
              <a:buNone/>
            </a:pPr>
            <a:endParaRPr lang="en-US" sz="2000"/>
          </a:p>
          <a:p>
            <a:pPr>
              <a:buFontTx/>
              <a:buNone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Processing Unit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1458913"/>
            <a:ext cx="8432800" cy="1017587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>
              <a:lnSpc>
                <a:spcPct val="80000"/>
              </a:lnSpc>
              <a:buFontTx/>
              <a:buNone/>
            </a:pPr>
            <a:r>
              <a:rPr lang="en-US" sz="3200"/>
              <a:t>Unità di Controllo: preleva e determina il tipo di istruzioni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3200"/>
          </a:p>
          <a:p>
            <a:pPr>
              <a:lnSpc>
                <a:spcPct val="80000"/>
              </a:lnSpc>
              <a:buFontTx/>
              <a:buNone/>
            </a:pPr>
            <a:r>
              <a:rPr lang="en-US" sz="3200"/>
              <a:t>Unità Aritmetico-Logica: esegue le istruzioni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3200"/>
          </a:p>
          <a:p>
            <a:pPr>
              <a:lnSpc>
                <a:spcPct val="80000"/>
              </a:lnSpc>
              <a:buFontTx/>
              <a:buNone/>
            </a:pPr>
            <a:r>
              <a:rPr lang="en-US" sz="3200"/>
              <a:t>Memoria (Registri): memorie ad alta velocità per la memorizzazione temporanea di dati e informazioni di controllo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11300"/>
            <a:ext cx="9144000" cy="45593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/>
              <a:t>Esempio: Codice di Hamming</a:t>
            </a:r>
          </a:p>
          <a:p>
            <a:pPr algn="ctr">
              <a:buFontTx/>
              <a:buNone/>
            </a:pPr>
            <a:endParaRPr lang="en-US" sz="3600"/>
          </a:p>
          <a:p>
            <a:pPr>
              <a:buFontTx/>
              <a:buNone/>
            </a:pPr>
            <a:r>
              <a:rPr lang="en-US" sz="3600"/>
              <a:t> Problema:</a:t>
            </a:r>
          </a:p>
          <a:p>
            <a:pPr algn="ctr">
              <a:buFontTx/>
              <a:buNone/>
            </a:pPr>
            <a:r>
              <a:rPr lang="en-US" sz="3600"/>
              <a:t>Si vuole realizzare un codice con  </a:t>
            </a:r>
            <a:r>
              <a:rPr lang="en-US" sz="3600" i="1"/>
              <a:t>m</a:t>
            </a:r>
            <a:r>
              <a:rPr lang="en-US" sz="3600"/>
              <a:t>  bit dati ed   </a:t>
            </a:r>
            <a:r>
              <a:rPr lang="en-US" sz="3600" i="1"/>
              <a:t>r</a:t>
            </a:r>
            <a:r>
              <a:rPr lang="en-US" sz="3600"/>
              <a:t>   bit di controllo, che sia capace di correggere tutti gli errori singoli.</a:t>
            </a:r>
          </a:p>
          <a:p>
            <a:pPr algn="ctr">
              <a:buFontTx/>
              <a:buNone/>
            </a:pPr>
            <a:endParaRPr lang="en-US" sz="3600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Oval 2"/>
          <p:cNvSpPr>
            <a:spLocks noChangeArrowheads="1"/>
          </p:cNvSpPr>
          <p:nvPr/>
        </p:nvSpPr>
        <p:spPr bwMode="auto">
          <a:xfrm>
            <a:off x="1860550" y="5537200"/>
            <a:ext cx="1270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424963" name="Oval 3"/>
          <p:cNvSpPr>
            <a:spLocks noChangeArrowheads="1"/>
          </p:cNvSpPr>
          <p:nvPr/>
        </p:nvSpPr>
        <p:spPr bwMode="auto">
          <a:xfrm>
            <a:off x="1739900" y="5289550"/>
            <a:ext cx="1270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424964" name="Oval 4"/>
          <p:cNvSpPr>
            <a:spLocks noChangeArrowheads="1"/>
          </p:cNvSpPr>
          <p:nvPr/>
        </p:nvSpPr>
        <p:spPr bwMode="auto">
          <a:xfrm>
            <a:off x="1625600" y="5048250"/>
            <a:ext cx="1270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424965" name="Oval 5"/>
          <p:cNvSpPr>
            <a:spLocks noChangeArrowheads="1"/>
          </p:cNvSpPr>
          <p:nvPr/>
        </p:nvSpPr>
        <p:spPr bwMode="auto">
          <a:xfrm>
            <a:off x="1174750" y="4794250"/>
            <a:ext cx="1270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424966" name="Oval 6"/>
          <p:cNvSpPr>
            <a:spLocks noChangeArrowheads="1"/>
          </p:cNvSpPr>
          <p:nvPr/>
        </p:nvSpPr>
        <p:spPr bwMode="auto">
          <a:xfrm>
            <a:off x="1066800" y="4559300"/>
            <a:ext cx="1270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424967" name="Oval 7"/>
          <p:cNvSpPr>
            <a:spLocks noChangeArrowheads="1"/>
          </p:cNvSpPr>
          <p:nvPr/>
        </p:nvSpPr>
        <p:spPr bwMode="auto">
          <a:xfrm>
            <a:off x="958850" y="4305300"/>
            <a:ext cx="1270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424968" name="Oval 8"/>
          <p:cNvSpPr>
            <a:spLocks noChangeArrowheads="1"/>
          </p:cNvSpPr>
          <p:nvPr/>
        </p:nvSpPr>
        <p:spPr bwMode="auto">
          <a:xfrm>
            <a:off x="831850" y="4070350"/>
            <a:ext cx="1270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42496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2497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0" y="1117600"/>
            <a:ext cx="9144000" cy="45593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000"/>
              <a:t>Esempio: Codice di Hamming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000"/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/>
              <a:t> Ciascuna delle 2</a:t>
            </a:r>
            <a:r>
              <a:rPr lang="en-US" sz="2000" baseline="30000"/>
              <a:t>m</a:t>
            </a:r>
            <a:r>
              <a:rPr lang="en-US" sz="2000"/>
              <a:t> parole legali A ha n (n=m+r) parole illegali a distanza 1 da essa, ottenute invertendo sistematicamente ciascuno degli n bit nella parola di codice generata dalla parola considerata A.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/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Esempio: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/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       A:   1011      010 (bit di controllo)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illegali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             0011      010 (bit di controllo)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             1111      010 (bit di controllo)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             1001      010 (bit di controllo)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             1010      010 (bit di controllo)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             1011      110 (bit di controllo)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             1011      000 (bit di controllo)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/>
              <a:t>             1011      011 (bit di controllo)</a:t>
            </a:r>
            <a:endParaRPr lang="en-US" sz="800"/>
          </a:p>
          <a:p>
            <a:pPr>
              <a:lnSpc>
                <a:spcPct val="80000"/>
              </a:lnSpc>
              <a:buFontTx/>
              <a:buNone/>
            </a:pPr>
            <a:endParaRPr lang="en-US"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7600"/>
            <a:ext cx="9144000" cy="45593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3600"/>
              <a:t>Esempio: Codice di Hamming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00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/>
              <a:t> Ciascuna delle 2</a:t>
            </a:r>
            <a:r>
              <a:rPr lang="en-US" baseline="30000"/>
              <a:t>m</a:t>
            </a:r>
            <a:r>
              <a:rPr lang="en-US"/>
              <a:t> parole legali A richiede quindi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/>
              <a:t>(n+1) stringhe di bit ad essa dedicate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/>
              <a:t>(1 per la parola corretta ed n per i possibili errori).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/>
              <a:t>Quindi per poter rappresentare 2</a:t>
            </a:r>
            <a:r>
              <a:rPr lang="en-US" baseline="30000"/>
              <a:t>m</a:t>
            </a:r>
            <a:r>
              <a:rPr lang="en-US"/>
              <a:t> parole abbiamo bisogno di (n+1)</a:t>
            </a:r>
            <a:r>
              <a:rPr lang="en-US">
                <a:sym typeface="Symbol" pitchFamily="18" charset="2"/>
              </a:rPr>
              <a:t> </a:t>
            </a:r>
            <a:r>
              <a:rPr lang="en-US"/>
              <a:t>2</a:t>
            </a:r>
            <a:r>
              <a:rPr lang="en-US" baseline="30000"/>
              <a:t>m  </a:t>
            </a:r>
            <a:r>
              <a:rPr lang="en-US"/>
              <a:t>stringhe differenti.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/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/>
              <a:t>Allora dovrà essere: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 (n+1)</a:t>
            </a:r>
            <a:r>
              <a:rPr lang="en-US" sz="3200">
                <a:sym typeface="Symbol" pitchFamily="18" charset="2"/>
              </a:rPr>
              <a:t> </a:t>
            </a:r>
            <a:r>
              <a:rPr lang="en-US" sz="3200"/>
              <a:t>2</a:t>
            </a:r>
            <a:r>
              <a:rPr lang="en-US" sz="3200" baseline="30000"/>
              <a:t>m</a:t>
            </a:r>
            <a:r>
              <a:rPr lang="en-US" sz="3200"/>
              <a:t>  </a:t>
            </a:r>
            <a:r>
              <a:rPr lang="en-US" sz="3200">
                <a:sym typeface="Symbol" pitchFamily="18" charset="2"/>
              </a:rPr>
              <a:t>  </a:t>
            </a:r>
            <a:r>
              <a:rPr lang="en-US" sz="3200"/>
              <a:t>2</a:t>
            </a:r>
            <a:r>
              <a:rPr lang="en-US" sz="3200" baseline="30000"/>
              <a:t>n</a:t>
            </a:r>
            <a:r>
              <a:rPr lang="en-US" sz="3200">
                <a:sym typeface="Symbol" pitchFamily="18" charset="2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/>
              <a:t>Ovvero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(m+r+1) </a:t>
            </a:r>
            <a:r>
              <a:rPr lang="en-US" sz="3200">
                <a:sym typeface="Symbol" pitchFamily="18" charset="2"/>
              </a:rPr>
              <a:t> (</a:t>
            </a:r>
            <a:r>
              <a:rPr lang="en-US" sz="3200"/>
              <a:t>2</a:t>
            </a:r>
            <a:r>
              <a:rPr lang="en-US" sz="3200" baseline="30000"/>
              <a:t>n </a:t>
            </a:r>
            <a:r>
              <a:rPr lang="en-US" sz="3200"/>
              <a:t> / 2</a:t>
            </a:r>
            <a:r>
              <a:rPr lang="en-US" sz="3200" baseline="30000"/>
              <a:t>m</a:t>
            </a:r>
            <a:r>
              <a:rPr lang="en-US" sz="3200"/>
              <a:t>) = 2</a:t>
            </a:r>
            <a:r>
              <a:rPr lang="en-US" sz="3200" baseline="30000"/>
              <a:t>r</a:t>
            </a:r>
            <a:endParaRPr lang="en-US" sz="3200"/>
          </a:p>
          <a:p>
            <a:pPr>
              <a:lnSpc>
                <a:spcPct val="80000"/>
              </a:lnSpc>
              <a:buFontTx/>
              <a:buNone/>
            </a:pPr>
            <a:endParaRPr lang="en-US" sz="2000">
              <a:sym typeface="Symbol" pitchFamily="18" charset="2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 (1)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/>
              <a:t>Number of check bits for a code that can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/>
              <a:t>correct a single error  ( (m+r+1) </a:t>
            </a:r>
            <a:r>
              <a:rPr lang="en-US">
                <a:sym typeface="Symbol" pitchFamily="18" charset="2"/>
              </a:rPr>
              <a:t> </a:t>
            </a:r>
            <a:r>
              <a:rPr lang="en-US"/>
              <a:t>2</a:t>
            </a:r>
            <a:r>
              <a:rPr lang="en-US" baseline="30000"/>
              <a:t>r   </a:t>
            </a:r>
            <a:r>
              <a:rPr lang="en-US"/>
              <a:t>)</a:t>
            </a:r>
          </a:p>
        </p:txBody>
      </p:sp>
      <p:pic>
        <p:nvPicPr>
          <p:cNvPr id="4290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2225" y="2087563"/>
            <a:ext cx="6511925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0" y="1117600"/>
            <a:ext cx="914400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3600"/>
              <a:t>Esempio: Codice di Hamming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7600"/>
            <a:ext cx="9144000" cy="5272088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3600" dirty="0" err="1"/>
              <a:t>Esempio</a:t>
            </a:r>
            <a:r>
              <a:rPr lang="en-US" sz="3600" dirty="0"/>
              <a:t>: </a:t>
            </a:r>
            <a:r>
              <a:rPr lang="en-US" sz="3600" dirty="0" err="1"/>
              <a:t>Codice</a:t>
            </a:r>
            <a:r>
              <a:rPr lang="en-US" sz="3600" dirty="0"/>
              <a:t> di Hamming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dirty="0" err="1"/>
              <a:t>Nel</a:t>
            </a:r>
            <a:r>
              <a:rPr lang="en-US" sz="2000" dirty="0"/>
              <a:t> </a:t>
            </a:r>
            <a:r>
              <a:rPr lang="en-US" sz="2000" dirty="0" err="1"/>
              <a:t>codice</a:t>
            </a:r>
            <a:r>
              <a:rPr lang="en-US" sz="2000" dirty="0"/>
              <a:t> di Hamming </a:t>
            </a:r>
            <a:r>
              <a:rPr lang="en-US" sz="2000" dirty="0" err="1"/>
              <a:t>gli</a:t>
            </a:r>
            <a:r>
              <a:rPr lang="en-US" sz="2000" dirty="0"/>
              <a:t> r bit di </a:t>
            </a:r>
            <a:r>
              <a:rPr lang="en-US" sz="2000" dirty="0" err="1"/>
              <a:t>parità</a:t>
            </a:r>
            <a:r>
              <a:rPr lang="en-US" sz="2000" dirty="0"/>
              <a:t>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aggiunti</a:t>
            </a:r>
            <a:r>
              <a:rPr lang="en-US" sz="2000" dirty="0"/>
              <a:t> a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di m bit, </a:t>
            </a:r>
            <a:r>
              <a:rPr lang="en-US" sz="2000" dirty="0" err="1"/>
              <a:t>formando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nuova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di n bit (n=</a:t>
            </a:r>
            <a:r>
              <a:rPr lang="en-US" sz="2000" dirty="0" err="1"/>
              <a:t>m+r</a:t>
            </a:r>
            <a:r>
              <a:rPr lang="en-US" sz="2000" dirty="0"/>
              <a:t>).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dirty="0"/>
              <a:t>I bit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numerati</a:t>
            </a:r>
            <a:r>
              <a:rPr lang="en-US" sz="2000" dirty="0"/>
              <a:t> da 1 (MSD – Most Significant Digit). 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dirty="0" err="1"/>
              <a:t>Tutti</a:t>
            </a:r>
            <a:r>
              <a:rPr lang="en-US" sz="2000" dirty="0"/>
              <a:t> I bit la cui </a:t>
            </a:r>
            <a:r>
              <a:rPr lang="en-US" sz="2000" dirty="0" err="1"/>
              <a:t>posizione</a:t>
            </a:r>
            <a:r>
              <a:rPr lang="en-US" sz="2000" dirty="0"/>
              <a:t> è </a:t>
            </a:r>
            <a:r>
              <a:rPr lang="en-US" sz="2000" dirty="0" err="1"/>
              <a:t>potenza</a:t>
            </a:r>
            <a:r>
              <a:rPr lang="en-US" sz="2000" dirty="0"/>
              <a:t> di 2 </a:t>
            </a:r>
            <a:r>
              <a:rPr lang="en-US" sz="2000" dirty="0" err="1"/>
              <a:t>sono</a:t>
            </a:r>
            <a:r>
              <a:rPr lang="en-US" sz="2000" dirty="0"/>
              <a:t> bit di </a:t>
            </a:r>
            <a:r>
              <a:rPr lang="en-US" sz="2000" dirty="0" err="1"/>
              <a:t>parità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dirty="0" err="1"/>
              <a:t>Quelli</a:t>
            </a:r>
            <a:r>
              <a:rPr lang="en-US" sz="2000" dirty="0"/>
              <a:t> </a:t>
            </a:r>
            <a:r>
              <a:rPr lang="en-US" sz="2000" dirty="0" err="1"/>
              <a:t>restanti</a:t>
            </a:r>
            <a:r>
              <a:rPr lang="en-US" sz="2000" dirty="0"/>
              <a:t>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usati</a:t>
            </a:r>
            <a:r>
              <a:rPr lang="en-US" sz="2000" dirty="0"/>
              <a:t> per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.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dirty="0" err="1"/>
              <a:t>Ciascun</a:t>
            </a:r>
            <a:r>
              <a:rPr lang="en-US" sz="2000" dirty="0"/>
              <a:t> bit di </a:t>
            </a:r>
            <a:r>
              <a:rPr lang="en-US" sz="2000" dirty="0" err="1"/>
              <a:t>parità</a:t>
            </a:r>
            <a:r>
              <a:rPr lang="en-US" sz="2000" dirty="0"/>
              <a:t> </a:t>
            </a:r>
            <a:r>
              <a:rPr lang="en-US" sz="2000" dirty="0" err="1"/>
              <a:t>controlla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bit </a:t>
            </a:r>
            <a:r>
              <a:rPr lang="en-US" sz="2000" dirty="0" err="1"/>
              <a:t>presenti</a:t>
            </a:r>
            <a:r>
              <a:rPr lang="en-US" sz="2000" dirty="0"/>
              <a:t> in </a:t>
            </a:r>
            <a:r>
              <a:rPr lang="en-US" sz="2000" dirty="0" err="1"/>
              <a:t>posizioni</a:t>
            </a:r>
            <a:r>
              <a:rPr lang="en-US" sz="2000" dirty="0"/>
              <a:t> </a:t>
            </a:r>
            <a:r>
              <a:rPr lang="en-US" sz="2000" dirty="0" err="1"/>
              <a:t>specifiche</a:t>
            </a:r>
            <a:r>
              <a:rPr lang="en-US" sz="2000" dirty="0"/>
              <a:t> </a:t>
            </a:r>
            <a:r>
              <a:rPr lang="en-US" sz="2000" dirty="0" err="1"/>
              <a:t>ed</a:t>
            </a:r>
            <a:r>
              <a:rPr lang="en-US" sz="2000" dirty="0"/>
              <a:t> è </a:t>
            </a:r>
            <a:r>
              <a:rPr lang="en-US" sz="2000" dirty="0" err="1"/>
              <a:t>impostato</a:t>
            </a:r>
            <a:r>
              <a:rPr lang="en-US" sz="2000" dirty="0"/>
              <a:t> in </a:t>
            </a:r>
            <a:r>
              <a:rPr lang="en-US" sz="2000" dirty="0" err="1"/>
              <a:t>modo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sia</a:t>
            </a:r>
            <a:r>
              <a:rPr lang="en-US" sz="2000" dirty="0"/>
              <a:t> </a:t>
            </a:r>
            <a:r>
              <a:rPr lang="en-US" sz="2000" dirty="0" err="1"/>
              <a:t>pari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numero</a:t>
            </a:r>
            <a:r>
              <a:rPr lang="en-US" sz="2000" dirty="0"/>
              <a:t> </a:t>
            </a:r>
            <a:r>
              <a:rPr lang="en-US" sz="2000" dirty="0" err="1"/>
              <a:t>totale</a:t>
            </a:r>
            <a:r>
              <a:rPr lang="en-US" sz="2000" dirty="0"/>
              <a:t> di bit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hanno</a:t>
            </a:r>
            <a:r>
              <a:rPr lang="en-US" sz="2000" dirty="0"/>
              <a:t> </a:t>
            </a:r>
            <a:r>
              <a:rPr lang="en-US" sz="2000" dirty="0" err="1"/>
              <a:t>valore</a:t>
            </a:r>
            <a:r>
              <a:rPr lang="en-US" sz="2000" dirty="0"/>
              <a:t> 1 </a:t>
            </a:r>
            <a:r>
              <a:rPr lang="en-US" sz="2000" dirty="0" err="1"/>
              <a:t>nelle</a:t>
            </a:r>
            <a:r>
              <a:rPr lang="en-US" sz="2000" dirty="0"/>
              <a:t> </a:t>
            </a:r>
            <a:r>
              <a:rPr lang="en-US" sz="2000" dirty="0" err="1"/>
              <a:t>posizioni</a:t>
            </a:r>
            <a:r>
              <a:rPr lang="en-US" sz="2000" dirty="0"/>
              <a:t> </a:t>
            </a:r>
            <a:r>
              <a:rPr lang="en-US" sz="2000" dirty="0" err="1"/>
              <a:t>controllate</a:t>
            </a:r>
            <a:r>
              <a:rPr lang="en-US" sz="2000" dirty="0"/>
              <a:t>. </a:t>
            </a:r>
          </a:p>
        </p:txBody>
      </p:sp>
      <p:pic>
        <p:nvPicPr>
          <p:cNvPr id="431108" name="Picture 4" descr="2-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4100" y="1928813"/>
            <a:ext cx="7258050" cy="1882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7600"/>
            <a:ext cx="9144000" cy="5272088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800"/>
              <a:t>Esempio: Codice di Hamming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/>
              <a:t>Ogni bit dati è controllato solo da alcuni bit di controllo.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80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/>
              <a:t>In particolare il bit di posto b è controllato dai bit di controllo b</a:t>
            </a:r>
            <a:r>
              <a:rPr lang="en-US" sz="2800" baseline="-25000"/>
              <a:t>1</a:t>
            </a:r>
            <a:r>
              <a:rPr lang="en-US" sz="2800"/>
              <a:t>,b</a:t>
            </a:r>
            <a:r>
              <a:rPr lang="en-US" sz="2800" baseline="-25000"/>
              <a:t>2</a:t>
            </a:r>
            <a:r>
              <a:rPr lang="en-US" sz="2800"/>
              <a:t>,…,b</a:t>
            </a:r>
            <a:r>
              <a:rPr lang="en-US" sz="2800" baseline="-25000"/>
              <a:t>j</a:t>
            </a:r>
            <a:r>
              <a:rPr lang="en-US" sz="2800"/>
              <a:t> tale che b= b</a:t>
            </a:r>
            <a:r>
              <a:rPr lang="en-US" sz="2800" baseline="-25000"/>
              <a:t>1</a:t>
            </a:r>
            <a:r>
              <a:rPr lang="en-US" sz="2800"/>
              <a:t>+b</a:t>
            </a:r>
            <a:r>
              <a:rPr lang="en-US" sz="2800" baseline="-25000"/>
              <a:t>2</a:t>
            </a:r>
            <a:r>
              <a:rPr lang="en-US" sz="2800"/>
              <a:t>+…+b</a:t>
            </a:r>
            <a:r>
              <a:rPr lang="en-US" sz="2800" baseline="-25000"/>
              <a:t>j.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800"/>
          </a:p>
          <a:p>
            <a:pPr>
              <a:lnSpc>
                <a:spcPct val="80000"/>
              </a:lnSpc>
              <a:buFontTx/>
              <a:buNone/>
            </a:pPr>
            <a:endParaRPr lang="en-US" sz="2800"/>
          </a:p>
        </p:txBody>
      </p:sp>
      <p:pic>
        <p:nvPicPr>
          <p:cNvPr id="433156" name="Picture 4" descr="2-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4100" y="1928813"/>
            <a:ext cx="7258050" cy="1882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7600"/>
            <a:ext cx="9144000" cy="5272088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4800"/>
              <a:t>Esempio: Codice di Hamming</a:t>
            </a:r>
          </a:p>
          <a:p>
            <a:pPr algn="ctr">
              <a:buFontTx/>
              <a:buNone/>
            </a:pPr>
            <a:endParaRPr lang="en-US" sz="5400"/>
          </a:p>
          <a:p>
            <a:pPr algn="ctr">
              <a:buFontTx/>
              <a:buNone/>
            </a:pPr>
            <a:endParaRPr lang="en-US" sz="5400"/>
          </a:p>
          <a:p>
            <a:pPr algn="ctr">
              <a:buFontTx/>
              <a:buNone/>
            </a:pPr>
            <a:endParaRPr lang="en-US" sz="5400"/>
          </a:p>
          <a:p>
            <a:pPr algn="ctr">
              <a:buFontTx/>
              <a:buNone/>
            </a:pPr>
            <a:endParaRPr lang="en-US" sz="5400"/>
          </a:p>
          <a:p>
            <a:pPr algn="ctr">
              <a:buFontTx/>
              <a:buNone/>
            </a:pPr>
            <a:endParaRPr lang="en-US" sz="5400"/>
          </a:p>
          <a:p>
            <a:pPr>
              <a:buFontTx/>
              <a:buNone/>
            </a:pPr>
            <a:endParaRPr lang="en-US" sz="4800"/>
          </a:p>
          <a:p>
            <a:pPr>
              <a:buFontTx/>
              <a:buNone/>
            </a:pPr>
            <a:endParaRPr lang="en-US" sz="4800"/>
          </a:p>
        </p:txBody>
      </p:sp>
      <p:pic>
        <p:nvPicPr>
          <p:cNvPr id="435204" name="Picture 4" descr="2-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4100" y="1928813"/>
            <a:ext cx="7258050" cy="1882775"/>
          </a:xfrm>
          <a:prstGeom prst="rect">
            <a:avLst/>
          </a:prstGeom>
          <a:noFill/>
        </p:spPr>
      </p:pic>
      <p:graphicFrame>
        <p:nvGraphicFramePr>
          <p:cNvPr id="435205" name="Group 5"/>
          <p:cNvGraphicFramePr>
            <a:graphicFrameLocks noGrp="1"/>
          </p:cNvGraphicFramePr>
          <p:nvPr/>
        </p:nvGraphicFramePr>
        <p:xfrm>
          <a:off x="815975" y="3960813"/>
          <a:ext cx="7596188" cy="2512695"/>
        </p:xfrm>
        <a:graphic>
          <a:graphicData uri="http://schemas.openxmlformats.org/drawingml/2006/table">
            <a:tbl>
              <a:tblPr/>
              <a:tblGrid>
                <a:gridCol w="498475"/>
                <a:gridCol w="355600"/>
                <a:gridCol w="368300"/>
                <a:gridCol w="403225"/>
                <a:gridCol w="331788"/>
                <a:gridCol w="333375"/>
                <a:gridCol w="331787"/>
                <a:gridCol w="330200"/>
                <a:gridCol w="331788"/>
                <a:gridCol w="331787"/>
                <a:gridCol w="331788"/>
                <a:gridCol w="331787"/>
                <a:gridCol w="331788"/>
                <a:gridCol w="331787"/>
                <a:gridCol w="330200"/>
                <a:gridCol w="331788"/>
                <a:gridCol w="333375"/>
                <a:gridCol w="331787"/>
                <a:gridCol w="330200"/>
                <a:gridCol w="331788"/>
                <a:gridCol w="331787"/>
                <a:gridCol w="331788"/>
              </a:tblGrid>
              <a:tr h="2762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Correcting Codes (3)</a:t>
            </a:r>
          </a:p>
        </p:txBody>
      </p:sp>
      <p:pic>
        <p:nvPicPr>
          <p:cNvPr id="437251" name="Picture 3" descr="2-15"/>
          <p:cNvPicPr>
            <a:picLocks noChangeAspect="1" noChangeArrowheads="1"/>
          </p:cNvPicPr>
          <p:nvPr/>
        </p:nvPicPr>
        <p:blipFill>
          <a:blip r:embed="rId3" cstate="print"/>
          <a:srcRect t="18747" r="8749" b="52493"/>
          <a:stretch>
            <a:fillRect/>
          </a:stretch>
        </p:blipFill>
        <p:spPr bwMode="auto">
          <a:xfrm>
            <a:off x="1219200" y="1531938"/>
            <a:ext cx="6623050" cy="541337"/>
          </a:xfrm>
          <a:prstGeom prst="rect">
            <a:avLst/>
          </a:prstGeom>
          <a:noFill/>
        </p:spPr>
      </p:pic>
      <p:pic>
        <p:nvPicPr>
          <p:cNvPr id="437252" name="Picture 4" descr="2-15"/>
          <p:cNvPicPr>
            <a:picLocks noChangeAspect="1" noChangeArrowheads="1"/>
          </p:cNvPicPr>
          <p:nvPr/>
        </p:nvPicPr>
        <p:blipFill>
          <a:blip r:embed="rId3" cstate="print"/>
          <a:srcRect t="18747" r="8749" b="52493"/>
          <a:stretch>
            <a:fillRect/>
          </a:stretch>
        </p:blipFill>
        <p:spPr bwMode="auto">
          <a:xfrm>
            <a:off x="1219200" y="2782888"/>
            <a:ext cx="6623050" cy="541337"/>
          </a:xfrm>
          <a:prstGeom prst="rect">
            <a:avLst/>
          </a:prstGeom>
          <a:noFill/>
        </p:spPr>
      </p:pic>
      <p:sp>
        <p:nvSpPr>
          <p:cNvPr id="437253" name="AutoShape 5"/>
          <p:cNvSpPr>
            <a:spLocks noChangeArrowheads="1"/>
          </p:cNvSpPr>
          <p:nvPr/>
        </p:nvSpPr>
        <p:spPr bwMode="auto">
          <a:xfrm>
            <a:off x="2417763" y="2238375"/>
            <a:ext cx="641350" cy="29686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437254" name="Text Box 6"/>
          <p:cNvSpPr txBox="1">
            <a:spLocks noChangeArrowheads="1"/>
          </p:cNvSpPr>
          <p:nvPr/>
        </p:nvSpPr>
        <p:spPr bwMode="auto">
          <a:xfrm>
            <a:off x="2625725" y="2797175"/>
            <a:ext cx="22225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it-IT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437255" name="Line 7"/>
          <p:cNvSpPr>
            <a:spLocks noChangeShapeType="1"/>
          </p:cNvSpPr>
          <p:nvPr/>
        </p:nvSpPr>
        <p:spPr bwMode="auto">
          <a:xfrm flipH="1" flipV="1">
            <a:off x="1339850" y="3430588"/>
            <a:ext cx="12700" cy="379412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it-IT"/>
          </a:p>
        </p:txBody>
      </p:sp>
      <p:graphicFrame>
        <p:nvGraphicFramePr>
          <p:cNvPr id="437256" name="Group 8"/>
          <p:cNvGraphicFramePr>
            <a:graphicFrameLocks noGrp="1"/>
          </p:cNvGraphicFramePr>
          <p:nvPr/>
        </p:nvGraphicFramePr>
        <p:xfrm>
          <a:off x="815975" y="3960813"/>
          <a:ext cx="7596188" cy="2512695"/>
        </p:xfrm>
        <a:graphic>
          <a:graphicData uri="http://schemas.openxmlformats.org/drawingml/2006/table">
            <a:tbl>
              <a:tblPr/>
              <a:tblGrid>
                <a:gridCol w="498475"/>
                <a:gridCol w="355600"/>
                <a:gridCol w="368300"/>
                <a:gridCol w="403225"/>
                <a:gridCol w="331788"/>
                <a:gridCol w="333375"/>
                <a:gridCol w="331787"/>
                <a:gridCol w="330200"/>
                <a:gridCol w="331788"/>
                <a:gridCol w="331787"/>
                <a:gridCol w="331788"/>
                <a:gridCol w="331787"/>
                <a:gridCol w="331788"/>
                <a:gridCol w="331787"/>
                <a:gridCol w="330200"/>
                <a:gridCol w="331788"/>
                <a:gridCol w="333375"/>
                <a:gridCol w="331787"/>
                <a:gridCol w="330200"/>
                <a:gridCol w="331788"/>
                <a:gridCol w="331787"/>
                <a:gridCol w="331788"/>
              </a:tblGrid>
              <a:tr h="2762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7419" name="Line 171"/>
          <p:cNvSpPr>
            <a:spLocks noChangeShapeType="1"/>
          </p:cNvSpPr>
          <p:nvPr/>
        </p:nvSpPr>
        <p:spPr bwMode="auto">
          <a:xfrm flipH="1" flipV="1">
            <a:off x="2381250" y="3405188"/>
            <a:ext cx="12700" cy="379412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Codifica ASCII (1)</a:t>
            </a:r>
          </a:p>
        </p:txBody>
      </p:sp>
      <p:sp>
        <p:nvSpPr>
          <p:cNvPr id="439299" name="Text Box 3"/>
          <p:cNvSpPr txBox="1">
            <a:spLocks noChangeArrowheads="1"/>
          </p:cNvSpPr>
          <p:nvPr/>
        </p:nvSpPr>
        <p:spPr bwMode="auto">
          <a:xfrm>
            <a:off x="306388" y="1073150"/>
            <a:ext cx="852805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 sz="2000"/>
              <a:t>Nei calcolatori è possibile utilizzare un insieme di caratteri che vengono codificati attraverso un numero intero. L’insieme indispensabile comprende le cifre numeriche, caratteri maiuscoli e minuscoli, i segni di interpunzione e alcuni simboli speciali.</a:t>
            </a:r>
          </a:p>
          <a:p>
            <a:pPr algn="just">
              <a:spcBef>
                <a:spcPct val="50000"/>
              </a:spcBef>
            </a:pPr>
            <a:endParaRPr lang="it-IT" sz="2000"/>
          </a:p>
          <a:p>
            <a:pPr algn="just">
              <a:spcBef>
                <a:spcPct val="50000"/>
              </a:spcBef>
            </a:pPr>
            <a:r>
              <a:rPr lang="it-IT" sz="2000"/>
              <a:t>La corrispondenza tra numero intero e carattere associato costituisce un </a:t>
            </a:r>
            <a:r>
              <a:rPr lang="it-IT" sz="2000" b="1"/>
              <a:t>codice di caratteri</a:t>
            </a:r>
            <a:r>
              <a:rPr lang="it-IT" sz="2000"/>
              <a:t>.</a:t>
            </a:r>
          </a:p>
          <a:p>
            <a:pPr algn="just">
              <a:spcBef>
                <a:spcPct val="50000"/>
              </a:spcBef>
            </a:pPr>
            <a:endParaRPr lang="it-IT" sz="2000"/>
          </a:p>
          <a:p>
            <a:pPr algn="just">
              <a:spcBef>
                <a:spcPct val="50000"/>
              </a:spcBef>
            </a:pPr>
            <a:r>
              <a:rPr lang="it-IT" sz="2000"/>
              <a:t>Il codice più utilizzato è denominato </a:t>
            </a:r>
            <a:r>
              <a:rPr lang="it-IT" sz="2000" b="1"/>
              <a:t>ASCII</a:t>
            </a:r>
            <a:r>
              <a:rPr lang="it-IT" sz="2000"/>
              <a:t> (American Standard Code for Information Interchange).</a:t>
            </a:r>
          </a:p>
          <a:p>
            <a:pPr algn="just">
              <a:spcBef>
                <a:spcPct val="50000"/>
              </a:spcBef>
            </a:pPr>
            <a:endParaRPr lang="it-IT" sz="2000"/>
          </a:p>
          <a:p>
            <a:pPr algn="just">
              <a:spcBef>
                <a:spcPct val="50000"/>
              </a:spcBef>
            </a:pPr>
            <a:r>
              <a:rPr lang="it-IT" sz="2000"/>
              <a:t>I caratteri ASCII sono definiti a 7 bit per un totale di 128 combinazioni/caratteri distinti.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Codifica ASCII (2)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3" y="5837238"/>
            <a:ext cx="8340725" cy="566737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The ASCII Character set: characters 0 – 31.</a:t>
            </a:r>
          </a:p>
        </p:txBody>
      </p:sp>
      <p:pic>
        <p:nvPicPr>
          <p:cNvPr id="4413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175" y="1419225"/>
            <a:ext cx="710565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Processing Unit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1458913"/>
            <a:ext cx="8432800" cy="1017587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Registri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Uso generale: possono essere utilizzati per memorizzare temporaneamente dati e/o informazioni di controllo di vario genere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Uso specifico: sono dedicati sempre ed esclusivamente ad uno scopo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Codifica ASCII (3)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3" y="5837238"/>
            <a:ext cx="8340725" cy="566737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The ASCII Character set: characters 32 – 127.</a:t>
            </a:r>
          </a:p>
        </p:txBody>
      </p:sp>
      <p:pic>
        <p:nvPicPr>
          <p:cNvPr id="443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452563"/>
            <a:ext cx="70104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 Memory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84763"/>
            <a:ext cx="8612188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       The cache is logically between the CPU and main memory. Physically, there are several possible places it could be located.</a:t>
            </a:r>
          </a:p>
        </p:txBody>
      </p:sp>
      <p:pic>
        <p:nvPicPr>
          <p:cNvPr id="94212" name="Picture 4" descr="2-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2413" y="1436688"/>
            <a:ext cx="6054725" cy="302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 Memory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4488" y="1438275"/>
            <a:ext cx="8612187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b="1"/>
              <a:t>Cache: </a:t>
            </a:r>
            <a:r>
              <a:rPr lang="en-US"/>
              <a:t>memoria di piccole dimensioni ma estremamente veloce. Quando la CPU necessita di una parola , la cerca nella cache e solo nel caso non la trova accede alla memoria centrale.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Osservazione:</a:t>
            </a:r>
          </a:p>
          <a:p>
            <a:pPr>
              <a:buFontTx/>
              <a:buNone/>
            </a:pPr>
            <a:r>
              <a:rPr lang="en-US"/>
              <a:t>Il buon funzionamento della cache deriva dalla capacità del sistema nel mantenere in essa le informazioni che saranno necessarie. </a:t>
            </a:r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 Memory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4488" y="1438275"/>
            <a:ext cx="8612187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b="1"/>
              <a:t>Principio di Località (spaziale): </a:t>
            </a:r>
            <a:r>
              <a:rPr lang="en-US"/>
              <a:t>se in un certo istante viene referenziato un indirizzo di memoria è altamente probabile che in istanti immediatamente successivi possano venire referenziati indirizzi vicini.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 b="1"/>
              <a:t>Principio di Località (temporale): </a:t>
            </a:r>
            <a:r>
              <a:rPr lang="en-US"/>
              <a:t>se in un certo istante viene referenziato un indirizzo di memoria è altamente probabile che in istanti immediatamente successivi lo stesso indirizzo possa essere nuovamente referenziato.</a:t>
            </a:r>
          </a:p>
          <a:p>
            <a:pPr>
              <a:buFontTx/>
              <a:buNone/>
            </a:pPr>
            <a:endParaRPr lang="en-US"/>
          </a:p>
          <a:p>
            <a:pPr algn="ctr">
              <a:buFontTx/>
              <a:buNone/>
            </a:pPr>
            <a:r>
              <a:rPr lang="en-US" b="1"/>
              <a:t>I riferimenti alla memoria fatti in un breve intervallo di tempo tendono ad utilizzare solo una piccola parte della memoria totale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 Memory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3" y="928688"/>
            <a:ext cx="8612187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Se </a:t>
            </a:r>
            <a:r>
              <a:rPr lang="en-US" dirty="0" err="1"/>
              <a:t>durante</a:t>
            </a:r>
            <a:r>
              <a:rPr lang="en-US" dirty="0"/>
              <a:t> un piccolo </a:t>
            </a:r>
            <a:r>
              <a:rPr lang="en-US" dirty="0" err="1"/>
              <a:t>intervallo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tempo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è </a:t>
            </a:r>
            <a:r>
              <a:rPr lang="en-US" dirty="0" err="1"/>
              <a:t>letta</a:t>
            </a:r>
            <a:r>
              <a:rPr lang="en-US" dirty="0"/>
              <a:t> o </a:t>
            </a:r>
            <a:r>
              <a:rPr lang="en-US" dirty="0" err="1"/>
              <a:t>scritta</a:t>
            </a:r>
            <a:r>
              <a:rPr lang="en-US" dirty="0"/>
              <a:t> k volte,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calcolatore</a:t>
            </a:r>
            <a:r>
              <a:rPr lang="en-US" dirty="0"/>
              <a:t> </a:t>
            </a:r>
            <a:r>
              <a:rPr lang="en-US" dirty="0" err="1"/>
              <a:t>dovrà</a:t>
            </a:r>
            <a:r>
              <a:rPr lang="en-US" dirty="0"/>
              <a:t> </a:t>
            </a:r>
            <a:r>
              <a:rPr lang="en-US" dirty="0" err="1"/>
              <a:t>effettuare</a:t>
            </a:r>
            <a:r>
              <a:rPr lang="en-US" dirty="0"/>
              <a:t>: </a:t>
            </a:r>
          </a:p>
          <a:p>
            <a:pPr>
              <a:buFontTx/>
              <a:buNone/>
            </a:pPr>
            <a:r>
              <a:rPr lang="en-US" dirty="0"/>
              <a:t>- 1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(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lenta</a:t>
            </a:r>
            <a:r>
              <a:rPr lang="en-US" dirty="0"/>
              <a:t>) (solo la prima </a:t>
            </a:r>
            <a:r>
              <a:rPr lang="en-US" dirty="0" err="1"/>
              <a:t>volta</a:t>
            </a:r>
            <a:r>
              <a:rPr lang="en-US" dirty="0"/>
              <a:t>) (+ 1 </a:t>
            </a:r>
            <a:r>
              <a:rPr lang="en-US" dirty="0" err="1"/>
              <a:t>accesso</a:t>
            </a:r>
            <a:r>
              <a:rPr lang="en-US" dirty="0"/>
              <a:t>, non </a:t>
            </a:r>
            <a:r>
              <a:rPr lang="en-US" dirty="0" err="1"/>
              <a:t>riuscito</a:t>
            </a:r>
            <a:r>
              <a:rPr lang="en-US" dirty="0"/>
              <a:t>, </a:t>
            </a:r>
            <a:r>
              <a:rPr lang="en-US" dirty="0" err="1"/>
              <a:t>alla</a:t>
            </a:r>
            <a:r>
              <a:rPr lang="en-US" dirty="0"/>
              <a:t> cache)</a:t>
            </a:r>
          </a:p>
          <a:p>
            <a:pPr>
              <a:buFontTx/>
              <a:buNone/>
            </a:pPr>
            <a:r>
              <a:rPr lang="en-US" dirty="0"/>
              <a:t>- (k-1) </a:t>
            </a:r>
            <a:r>
              <a:rPr lang="en-US" dirty="0" err="1"/>
              <a:t>riferimenti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cache (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veloce</a:t>
            </a:r>
            <a:r>
              <a:rPr lang="en-US" dirty="0"/>
              <a:t>)</a:t>
            </a:r>
          </a:p>
          <a:p>
            <a:pPr>
              <a:buFontTx/>
              <a:buNone/>
            </a:pPr>
            <a:r>
              <a:rPr lang="en-US" dirty="0" err="1"/>
              <a:t>Allora</a:t>
            </a:r>
            <a:r>
              <a:rPr lang="en-US" dirty="0"/>
              <a:t>, </a:t>
            </a:r>
            <a:r>
              <a:rPr lang="en-US" dirty="0" err="1"/>
              <a:t>posto</a:t>
            </a:r>
            <a:r>
              <a:rPr lang="en-US" dirty="0"/>
              <a:t> </a:t>
            </a:r>
          </a:p>
          <a:p>
            <a:pPr>
              <a:buFontTx/>
              <a:buNone/>
            </a:pPr>
            <a:r>
              <a:rPr lang="en-US" dirty="0"/>
              <a:t>	c=tempo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accesso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cache </a:t>
            </a:r>
          </a:p>
          <a:p>
            <a:pPr>
              <a:buFontTx/>
              <a:buNone/>
            </a:pPr>
            <a:r>
              <a:rPr lang="en-US" dirty="0"/>
              <a:t>	m=tempo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accesso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  <a:p>
            <a:pPr>
              <a:buFontTx/>
              <a:buNone/>
            </a:pPr>
            <a:r>
              <a:rPr lang="en-US" dirty="0"/>
              <a:t>Si </a:t>
            </a:r>
            <a:r>
              <a:rPr lang="en-US" dirty="0" err="1"/>
              <a:t>ottiene</a:t>
            </a:r>
            <a:r>
              <a:rPr lang="en-US" dirty="0"/>
              <a:t>    </a:t>
            </a:r>
            <a:r>
              <a:rPr lang="en-US" dirty="0" err="1"/>
              <a:t>t</a:t>
            </a:r>
            <a:r>
              <a:rPr lang="en-US" baseline="-25000" dirty="0" err="1"/>
              <a:t>memory</a:t>
            </a:r>
            <a:r>
              <a:rPr lang="en-US" dirty="0"/>
              <a:t>=km   ;   </a:t>
            </a:r>
            <a:r>
              <a:rPr lang="en-US" dirty="0" err="1"/>
              <a:t>t</a:t>
            </a:r>
            <a:r>
              <a:rPr lang="en-US" baseline="-25000" dirty="0" err="1"/>
              <a:t>cache</a:t>
            </a:r>
            <a:r>
              <a:rPr lang="en-US" dirty="0"/>
              <a:t>=(</a:t>
            </a:r>
            <a:r>
              <a:rPr lang="en-US" dirty="0" err="1"/>
              <a:t>c+m</a:t>
            </a:r>
            <a:r>
              <a:rPr lang="en-US" dirty="0"/>
              <a:t>)+(k-1)c . </a:t>
            </a:r>
          </a:p>
          <a:p>
            <a:pPr>
              <a:buFontTx/>
              <a:buNone/>
            </a:pPr>
            <a:r>
              <a:rPr lang="en-US" dirty="0"/>
              <a:t>Il </a:t>
            </a:r>
            <a:r>
              <a:rPr lang="en-US" dirty="0" err="1"/>
              <a:t>vantaggio</a:t>
            </a:r>
            <a:r>
              <a:rPr lang="en-US" dirty="0"/>
              <a:t> </a:t>
            </a:r>
            <a:r>
              <a:rPr lang="en-US" dirty="0" err="1"/>
              <a:t>nell’uso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cache è </a:t>
            </a:r>
            <a:r>
              <a:rPr lang="en-US" dirty="0" err="1"/>
              <a:t>quantificabile</a:t>
            </a:r>
            <a:r>
              <a:rPr lang="en-US" dirty="0"/>
              <a:t> in: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graphicFrame>
        <p:nvGraphicFramePr>
          <p:cNvPr id="268292" name="Object 4"/>
          <p:cNvGraphicFramePr>
            <a:graphicFrameLocks noChangeAspect="1"/>
          </p:cNvGraphicFramePr>
          <p:nvPr/>
        </p:nvGraphicFramePr>
        <p:xfrm>
          <a:off x="1360488" y="5302250"/>
          <a:ext cx="62325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93" name="Equation" r:id="rId4" imgW="2019240" imgH="330120" progId="Equation.3">
                  <p:embed/>
                </p:oleObj>
              </mc:Choice>
              <mc:Fallback>
                <p:oleObj name="Equation" r:id="rId4" imgW="2019240" imgH="3301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5302250"/>
                        <a:ext cx="6232525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 Memory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3" y="928688"/>
            <a:ext cx="8612187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Nel caso più generale, posto:</a:t>
            </a:r>
          </a:p>
          <a:p>
            <a:pPr>
              <a:buFontTx/>
              <a:buNone/>
            </a:pPr>
            <a:r>
              <a:rPr lang="en-US"/>
              <a:t>	h=</a:t>
            </a:r>
            <a:r>
              <a:rPr lang="en-US" i="1"/>
              <a:t>hit ratio</a:t>
            </a:r>
            <a:r>
              <a:rPr lang="en-US"/>
              <a:t> (frequenza di successi nell’accesso alla cache) </a:t>
            </a:r>
          </a:p>
          <a:p>
            <a:pPr>
              <a:buFontTx/>
              <a:buNone/>
            </a:pPr>
            <a:r>
              <a:rPr lang="en-US"/>
              <a:t>	((1-h)=</a:t>
            </a:r>
            <a:r>
              <a:rPr lang="en-US" i="1"/>
              <a:t>miss ratio</a:t>
            </a:r>
            <a:r>
              <a:rPr lang="en-US"/>
              <a:t>)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Si ottiene che il tempo medio di accesso è pari a:</a:t>
            </a:r>
          </a:p>
          <a:p>
            <a:pPr>
              <a:buFontTx/>
              <a:buNone/>
            </a:pPr>
            <a:r>
              <a:rPr lang="en-US"/>
              <a:t> </a:t>
            </a:r>
          </a:p>
          <a:p>
            <a:pPr algn="ctr">
              <a:buFontTx/>
              <a:buNone/>
            </a:pPr>
            <a:r>
              <a:rPr lang="en-US"/>
              <a:t>=h</a:t>
            </a:r>
            <a:r>
              <a:rPr lang="en-US">
                <a:sym typeface="Symbol" pitchFamily="18" charset="2"/>
              </a:rPr>
              <a:t></a:t>
            </a:r>
            <a:r>
              <a:rPr lang="en-US"/>
              <a:t>c+(1-h) </a:t>
            </a:r>
            <a:r>
              <a:rPr lang="en-US">
                <a:sym typeface="Symbol" pitchFamily="18" charset="2"/>
              </a:rPr>
              <a:t></a:t>
            </a:r>
            <a:r>
              <a:rPr lang="en-US"/>
              <a:t>(c+m)=</a:t>
            </a:r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r>
              <a:rPr lang="en-US"/>
              <a:t>=hc+c-hc+(1-h)m=</a:t>
            </a:r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r>
              <a:rPr lang="en-US"/>
              <a:t>=c+(1-h)m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 Memory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4488" y="1438275"/>
            <a:ext cx="8612187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/>
              <a:t>Linea di cache (dimensione del blocco dati per la cache)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/>
              <a:t>Cache unificata (cache dati/istruzioni)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/>
              <a:t>Cache specializzata (una cache dati/ una cache istruzioni)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/>
              <a:t>Livelli di cache (primaria su chip, secondaria ecc.)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Packaging and Types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2150" y="5318125"/>
            <a:ext cx="7524750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A single inline memory module (SIMM) holding 256 MB.  Two of the chips control the SIMM.</a:t>
            </a:r>
          </a:p>
        </p:txBody>
      </p:sp>
      <p:pic>
        <p:nvPicPr>
          <p:cNvPr id="95236" name="Picture 4" descr="2-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300" y="1922463"/>
            <a:ext cx="7939088" cy="2308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Packaging and Types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909763"/>
            <a:ext cx="7524750" cy="4283075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SIMM: Single Inlide Memory Module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		(tipical: 72 pin -- 32 bit/cycle)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DIMM: Dual Inline Memory Module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		 (tipical: 84 pin -- 64 bit/cycle)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(In un PC se ogni SIMM /DIMM è composta da 8 moduli da 32MB ciascuno si ha:  32MB x 8 Chip = 256 MB (4 SIMM </a:t>
            </a:r>
            <a:r>
              <a:rPr lang="en-US" sz="2000">
                <a:sym typeface="Wingdings" pitchFamily="2" charset="2"/>
              </a:rPr>
              <a:t> 1GB)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In un notebook: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	SO-DIMM (Small Outline DIMM)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(1)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8388" y="1365250"/>
            <a:ext cx="7315200" cy="39497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/>
              <a:t>Un disco magnetico consiste di uno o più piani di alluminio rivestiti di materiale magnetico.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La testina del disco, contenente un solenoide, sfiora la superficie del disco ed è in grado di: 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- Leggere il contenuto della superficie del disco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- Memorizzare le informazioni magnetizzando la superficie sotto di sè (a seconda della corrente che circola nel solenoide)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Processing Unit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1458913"/>
            <a:ext cx="8432800" cy="1017587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Registri: 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Program Counter (PC): punta alla successiva istruzione che deve essere prelevata per l’esecuzione.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Instruction Register (IR): contiene l’istruzione in fase di esecuzione.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(1)</a:t>
            </a: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65250"/>
            <a:ext cx="9144000" cy="39497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b="1"/>
              <a:t>Traccia: </a:t>
            </a:r>
            <a:r>
              <a:rPr lang="en-US"/>
              <a:t>la sequenza circolare di bit letti/scritti mentre il disco compie una rotazione completa</a:t>
            </a:r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r>
              <a:rPr lang="en-US" b="1"/>
              <a:t>Settore: </a:t>
            </a:r>
            <a:r>
              <a:rPr lang="en-US"/>
              <a:t>porzione di una traccia </a:t>
            </a:r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(1)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1365250"/>
            <a:ext cx="8443913" cy="39497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2800"/>
              <a:t>Ogni traccia è suddivisa in settori.</a:t>
            </a:r>
          </a:p>
          <a:p>
            <a:pPr algn="ctr">
              <a:buFontTx/>
              <a:buNone/>
            </a:pPr>
            <a:endParaRPr lang="en-US"/>
          </a:p>
          <a:p>
            <a:pPr algn="ctr">
              <a:buFontTx/>
              <a:buNone/>
            </a:pPr>
            <a:r>
              <a:rPr lang="en-US"/>
              <a:t>Ogni settore è costituito da:</a:t>
            </a:r>
          </a:p>
          <a:p>
            <a:pPr algn="ctr">
              <a:buFontTx/>
              <a:buNone/>
            </a:pPr>
            <a:endParaRPr lang="en-US"/>
          </a:p>
          <a:p>
            <a:pPr>
              <a:buFontTx/>
              <a:buChar char="•"/>
            </a:pPr>
            <a:r>
              <a:rPr lang="en-US"/>
              <a:t>   </a:t>
            </a:r>
            <a:r>
              <a:rPr lang="en-US" b="1"/>
              <a:t>Preambolo:</a:t>
            </a:r>
            <a:r>
              <a:rPr lang="en-US"/>
              <a:t> permette alla testina di sincronizzarsi;</a:t>
            </a:r>
          </a:p>
          <a:p>
            <a:pPr>
              <a:buFontTx/>
              <a:buChar char="•"/>
            </a:pPr>
            <a:r>
              <a:rPr lang="en-US"/>
              <a:t>   </a:t>
            </a:r>
            <a:r>
              <a:rPr lang="en-US" b="1"/>
              <a:t>Dati:</a:t>
            </a:r>
            <a:r>
              <a:rPr lang="en-US"/>
              <a:t> tipicamente 512 bit</a:t>
            </a:r>
          </a:p>
          <a:p>
            <a:pPr>
              <a:buFontTx/>
              <a:buChar char="•"/>
            </a:pPr>
            <a:r>
              <a:rPr lang="en-US"/>
              <a:t>   </a:t>
            </a:r>
            <a:r>
              <a:rPr lang="en-US" b="1"/>
              <a:t>ECC</a:t>
            </a:r>
            <a:r>
              <a:rPr lang="en-US"/>
              <a:t> (Error Correction Code): codice per la correzione degli errori</a:t>
            </a:r>
          </a:p>
          <a:p>
            <a:pPr>
              <a:buFontTx/>
              <a:buNone/>
            </a:pPr>
            <a:endParaRPr lang="en-US"/>
          </a:p>
          <a:p>
            <a:pPr algn="ctr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(1)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A portion of a disk track.  Two sectors are illustrated.</a:t>
            </a:r>
          </a:p>
        </p:txBody>
      </p:sp>
      <p:pic>
        <p:nvPicPr>
          <p:cNvPr id="97284" name="Picture 4" descr="2-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803525"/>
            <a:ext cx="7699375" cy="2862263"/>
          </a:xfrm>
          <a:prstGeom prst="rect">
            <a:avLst/>
          </a:prstGeom>
          <a:noFill/>
        </p:spPr>
      </p:pic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368300" y="1165225"/>
            <a:ext cx="8443913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accent2"/>
              </a:buClr>
            </a:pPr>
            <a:r>
              <a:rPr lang="en-US" sz="2400"/>
              <a:t>Ogni traccia: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400"/>
              <a:t>Larghezza</a:t>
            </a:r>
            <a:r>
              <a:rPr lang="en-US" sz="2400" b="1"/>
              <a:t>:</a:t>
            </a:r>
            <a:r>
              <a:rPr lang="en-US" sz="2400"/>
              <a:t> 5000-10000 tracce per centimetro;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400"/>
              <a:t>Densità: 50.000-100.000 bit/cm</a:t>
            </a:r>
          </a:p>
          <a:p>
            <a:pPr marL="609600" indent="-609600" algn="l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lang="en-US" sz="2400"/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(2)</a:t>
            </a:r>
          </a:p>
        </p:txBody>
      </p:sp>
      <p:pic>
        <p:nvPicPr>
          <p:cNvPr id="98308" name="Picture 4" descr="2-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6725" y="1714500"/>
            <a:ext cx="6213475" cy="3549650"/>
          </a:xfrm>
          <a:prstGeom prst="rect">
            <a:avLst/>
          </a:prstGeom>
          <a:noFill/>
        </p:spPr>
      </p:pic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1000125" y="5470525"/>
            <a:ext cx="6823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b="1"/>
              <a:t>Cilindro: </a:t>
            </a:r>
            <a:r>
              <a:rPr lang="en-US"/>
              <a:t>insieme di tracce di uguale raggio in un Disk-Pack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(2)</a:t>
            </a:r>
          </a:p>
        </p:txBody>
      </p:sp>
      <p:sp>
        <p:nvSpPr>
          <p:cNvPr id="284676" name="Rectangle 4"/>
          <p:cNvSpPr>
            <a:spLocks noChangeArrowheads="1"/>
          </p:cNvSpPr>
          <p:nvPr/>
        </p:nvSpPr>
        <p:spPr bwMode="auto">
          <a:xfrm>
            <a:off x="893763" y="1265238"/>
            <a:ext cx="7702550" cy="468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3200" b="1"/>
              <a:t>Prestazioni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b="1"/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000" b="1"/>
              <a:t>Seek: </a:t>
            </a:r>
            <a:r>
              <a:rPr lang="en-US" sz="2000"/>
              <a:t>tempo per lo sostamento </a:t>
            </a:r>
            <a:r>
              <a:rPr lang="en-US" sz="2000" u="sng"/>
              <a:t>radiale </a:t>
            </a:r>
            <a:r>
              <a:rPr lang="en-US" sz="2000"/>
              <a:t>del braccio 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000"/>
              <a:t>(tempo medio tra I 5 e I 10 ms)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sz="2000"/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000" b="1"/>
              <a:t>Latenza: </a:t>
            </a:r>
            <a:r>
              <a:rPr lang="en-US" sz="2000"/>
              <a:t>tempo per il movimento </a:t>
            </a:r>
            <a:r>
              <a:rPr lang="en-US" sz="2000" u="sng"/>
              <a:t>rotazionale</a:t>
            </a:r>
            <a:r>
              <a:rPr lang="en-US" sz="2000"/>
              <a:t> del disco, nell’attesa che il settore desiderato ruoti sotto la testina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000"/>
              <a:t>(5400,7200,10800 rpm </a:t>
            </a:r>
            <a:r>
              <a:rPr lang="en-US" sz="2000">
                <a:sym typeface="Wingdings" pitchFamily="2" charset="2"/>
              </a:rPr>
              <a:t> ritardo medio tra I 3 e I 6 ms)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sz="2000">
              <a:sym typeface="Wingdings" pitchFamily="2" charset="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000" b="1">
                <a:sym typeface="Wingdings" pitchFamily="2" charset="2"/>
              </a:rPr>
              <a:t>Trasferimento: </a:t>
            </a:r>
            <a:r>
              <a:rPr lang="en-US" sz="2000">
                <a:sym typeface="Wingdings" pitchFamily="2" charset="2"/>
              </a:rPr>
              <a:t>il tempo di trasferimento dipende dalla densità lineare e dalla velocità di rotazione del disco. I tempi di trasferimento sono comunque compresi tra 13 e i 16 microsecondi per settore (da 512 byte)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(2)</a:t>
            </a:r>
          </a:p>
        </p:txBody>
      </p:sp>
      <p:sp>
        <p:nvSpPr>
          <p:cNvPr id="286723" name="Rectangle 3"/>
          <p:cNvSpPr>
            <a:spLocks noChangeArrowheads="1"/>
          </p:cNvSpPr>
          <p:nvPr/>
        </p:nvSpPr>
        <p:spPr bwMode="auto">
          <a:xfrm>
            <a:off x="893763" y="1265238"/>
            <a:ext cx="7702550" cy="46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3200" b="1"/>
              <a:t>Prestazioni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b="1"/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800" b="1"/>
              <a:t>Burst rate: </a:t>
            </a:r>
            <a:r>
              <a:rPr lang="en-US" sz="2800"/>
              <a:t>velocità con cui la testina può leggere i dati di un settore dopo essersi posizionata sul primo bit.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sz="2800"/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800" b="1"/>
              <a:t>Sustained rate: </a:t>
            </a:r>
            <a:r>
              <a:rPr lang="en-US" sz="2800"/>
              <a:t>velocità di lettura media nell’arco di un periodo di alcuni secondi (applicazioni multimediali, ecc.)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(3)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A disk with five zones.  Each zone has many tracks.</a:t>
            </a:r>
          </a:p>
        </p:txBody>
      </p:sp>
      <p:pic>
        <p:nvPicPr>
          <p:cNvPr id="99332" name="Picture 4" descr="2-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0375" y="1187450"/>
            <a:ext cx="4383088" cy="4383088"/>
          </a:xfrm>
          <a:prstGeom prst="rect">
            <a:avLst/>
          </a:prstGeom>
          <a:noFill/>
        </p:spPr>
      </p:pic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320675" y="1354138"/>
            <a:ext cx="3859213" cy="297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t-IT"/>
              <a:t>Il controllore del disco è un processore dedicato alla gestione del disco:</a:t>
            </a:r>
          </a:p>
          <a:p>
            <a:pPr>
              <a:spcBef>
                <a:spcPct val="50000"/>
              </a:spcBef>
            </a:pPr>
            <a:endParaRPr lang="it-IT"/>
          </a:p>
          <a:p>
            <a:pPr algn="l">
              <a:spcBef>
                <a:spcPct val="50000"/>
              </a:spcBef>
              <a:buFontTx/>
              <a:buChar char="-"/>
            </a:pPr>
            <a:r>
              <a:rPr lang="it-IT"/>
              <a:t>movimenti del braccio, </a:t>
            </a:r>
          </a:p>
          <a:p>
            <a:pPr algn="l">
              <a:spcBef>
                <a:spcPct val="50000"/>
              </a:spcBef>
              <a:buFontTx/>
              <a:buChar char="-"/>
            </a:pPr>
            <a:r>
              <a:rPr lang="it-IT"/>
              <a:t> correzione degli errori, </a:t>
            </a:r>
          </a:p>
          <a:p>
            <a:pPr algn="l">
              <a:spcBef>
                <a:spcPct val="50000"/>
              </a:spcBef>
              <a:buFontTx/>
              <a:buChar char="-"/>
            </a:pPr>
            <a:r>
              <a:rPr lang="it-IT"/>
              <a:t> bufferizzazione “cache” dei settori</a:t>
            </a:r>
          </a:p>
          <a:p>
            <a:pPr algn="l">
              <a:spcBef>
                <a:spcPct val="50000"/>
              </a:spcBef>
              <a:buFontTx/>
              <a:buChar char="-"/>
            </a:pPr>
            <a:r>
              <a:rPr lang="it-IT"/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(4)</a:t>
            </a:r>
          </a:p>
        </p:txBody>
      </p:sp>
      <p:sp>
        <p:nvSpPr>
          <p:cNvPr id="346117" name="Text Box 5"/>
          <p:cNvSpPr txBox="1">
            <a:spLocks noChangeArrowheads="1"/>
          </p:cNvSpPr>
          <p:nvPr/>
        </p:nvSpPr>
        <p:spPr bwMode="auto">
          <a:xfrm>
            <a:off x="320675" y="1231900"/>
            <a:ext cx="8478838" cy="586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t-IT" dirty="0"/>
              <a:t>Il sistema operativo poteva utilizzare (leggere e scrivere) i primi dischi magnetici inserendo alcuni parametri nei registri della CPU e successivamente chiamando il </a:t>
            </a:r>
            <a:r>
              <a:rPr lang="it-IT" b="1" dirty="0"/>
              <a:t>BIOS </a:t>
            </a:r>
            <a:r>
              <a:rPr lang="it-IT" dirty="0"/>
              <a:t>(</a:t>
            </a:r>
            <a:r>
              <a:rPr lang="it-IT" i="1" dirty="0" err="1"/>
              <a:t>Basic</a:t>
            </a:r>
            <a:r>
              <a:rPr lang="it-IT" i="1" dirty="0"/>
              <a:t> Input Output System</a:t>
            </a:r>
            <a:r>
              <a:rPr lang="it-IT" dirty="0"/>
              <a:t>) che si occupava così del trasferimento dei dati.</a:t>
            </a:r>
          </a:p>
          <a:p>
            <a:pPr>
              <a:spcBef>
                <a:spcPct val="50000"/>
              </a:spcBef>
            </a:pPr>
            <a:endParaRPr lang="it-IT" dirty="0"/>
          </a:p>
          <a:p>
            <a:r>
              <a:rPr lang="it-IT" b="1" dirty="0"/>
              <a:t>Unità IDE </a:t>
            </a:r>
            <a:r>
              <a:rPr lang="it-IT" dirty="0"/>
              <a:t>(</a:t>
            </a:r>
            <a:r>
              <a:rPr lang="it-IT" i="1" dirty="0" err="1"/>
              <a:t>Integrated</a:t>
            </a:r>
            <a:r>
              <a:rPr lang="it-IT" i="1" dirty="0"/>
              <a:t> Drive </a:t>
            </a:r>
            <a:r>
              <a:rPr lang="it-IT" i="1" dirty="0" smtClean="0"/>
              <a:t>Electronic</a:t>
            </a:r>
            <a:r>
              <a:rPr lang="it-IT" dirty="0"/>
              <a:t>) </a:t>
            </a:r>
            <a:endParaRPr lang="it-IT" b="1" dirty="0"/>
          </a:p>
          <a:p>
            <a:r>
              <a:rPr lang="it-IT" dirty="0"/>
              <a:t>Nelle prime unità </a:t>
            </a:r>
            <a:r>
              <a:rPr lang="it-IT" b="1" dirty="0"/>
              <a:t>IDE</a:t>
            </a:r>
            <a:r>
              <a:rPr lang="it-IT" dirty="0"/>
              <a:t> il controllo è strettamente legato all’unità, tuttavia per ragioni di </a:t>
            </a:r>
            <a:r>
              <a:rPr lang="it-IT" dirty="0" err="1"/>
              <a:t>retrocompatibilità</a:t>
            </a:r>
            <a:r>
              <a:rPr lang="it-IT" dirty="0"/>
              <a:t> si mantengono invariate le chiamate al BIOS. L’indirizzamento di un settore avveniva specificando numero di testina (</a:t>
            </a:r>
            <a:r>
              <a:rPr lang="it-IT" dirty="0" err="1"/>
              <a:t>max</a:t>
            </a:r>
            <a:r>
              <a:rPr lang="it-IT" dirty="0"/>
              <a:t> 16), di cilindro (</a:t>
            </a:r>
            <a:r>
              <a:rPr lang="it-IT" dirty="0" err="1"/>
              <a:t>max</a:t>
            </a:r>
            <a:r>
              <a:rPr lang="it-IT" dirty="0"/>
              <a:t> 1024) e di settore (</a:t>
            </a:r>
            <a:r>
              <a:rPr lang="it-IT" dirty="0" err="1"/>
              <a:t>max</a:t>
            </a:r>
            <a:r>
              <a:rPr lang="it-IT" dirty="0"/>
              <a:t> 63) </a:t>
            </a:r>
          </a:p>
          <a:p>
            <a:r>
              <a:rPr lang="it-IT" dirty="0"/>
              <a:t>(totale 1032192 settori di 512 byte ciascuno </a:t>
            </a:r>
            <a:r>
              <a:rPr lang="it-IT" dirty="0">
                <a:sym typeface="Symbol" pitchFamily="18" charset="2"/>
              </a:rPr>
              <a:t> </a:t>
            </a:r>
            <a:r>
              <a:rPr lang="it-IT" dirty="0"/>
              <a:t>504MB). </a:t>
            </a:r>
          </a:p>
          <a:p>
            <a:endParaRPr lang="it-IT" dirty="0"/>
          </a:p>
          <a:p>
            <a:r>
              <a:rPr lang="it-IT" b="1" dirty="0"/>
              <a:t>Unità EIDE </a:t>
            </a:r>
            <a:r>
              <a:rPr lang="it-IT" dirty="0"/>
              <a:t>(</a:t>
            </a:r>
            <a:r>
              <a:rPr lang="it-IT" i="1" dirty="0" err="1"/>
              <a:t>Extended</a:t>
            </a:r>
            <a:r>
              <a:rPr lang="it-IT" i="1" dirty="0"/>
              <a:t> IDE</a:t>
            </a:r>
            <a:r>
              <a:rPr lang="it-IT" dirty="0"/>
              <a:t>) </a:t>
            </a:r>
            <a:endParaRPr lang="it-IT" b="1" dirty="0"/>
          </a:p>
          <a:p>
            <a:r>
              <a:rPr lang="it-IT" dirty="0"/>
              <a:t>Sono l’evoluzione delle unità IDE. Con esse si introduce un secondo schema d’indirizzamento denominato </a:t>
            </a:r>
            <a:r>
              <a:rPr lang="it-IT" b="1" dirty="0"/>
              <a:t>LBA</a:t>
            </a:r>
            <a:r>
              <a:rPr lang="it-IT" dirty="0"/>
              <a:t> (</a:t>
            </a:r>
            <a:r>
              <a:rPr lang="it-IT" dirty="0" err="1"/>
              <a:t>Logical</a:t>
            </a:r>
            <a:r>
              <a:rPr lang="it-IT" dirty="0"/>
              <a:t> Block </a:t>
            </a:r>
            <a:r>
              <a:rPr lang="it-IT" dirty="0" err="1"/>
              <a:t>Addressing</a:t>
            </a:r>
            <a:r>
              <a:rPr lang="it-IT" dirty="0"/>
              <a:t>) (settori numerati da 0 a 2</a:t>
            </a:r>
            <a:r>
              <a:rPr lang="it-IT" baseline="30000" dirty="0"/>
              <a:t>28</a:t>
            </a:r>
            <a:r>
              <a:rPr lang="it-IT" dirty="0"/>
              <a:t>-1) che consente l’utilizzo di dischi di grandi dimensioni superando il limite imposto dal precedente schema di indirizzamento (in questo caso la dimensione massima del disco è: 2</a:t>
            </a:r>
            <a:r>
              <a:rPr lang="it-IT" baseline="30000" dirty="0"/>
              <a:t>28</a:t>
            </a:r>
            <a:r>
              <a:rPr lang="it-IT" dirty="0"/>
              <a:t> x 512 = 2</a:t>
            </a:r>
            <a:r>
              <a:rPr lang="it-IT" baseline="30000" dirty="0"/>
              <a:t>28</a:t>
            </a:r>
            <a:r>
              <a:rPr lang="it-IT" dirty="0"/>
              <a:t> x 2</a:t>
            </a:r>
            <a:r>
              <a:rPr lang="it-IT" baseline="30000" dirty="0"/>
              <a:t>9</a:t>
            </a:r>
            <a:r>
              <a:rPr lang="it-IT" dirty="0"/>
              <a:t> = 128 GB). In questo nuovo schema di indirizzamento non si utilizzano direttamente gli indirizzi di testina, settore e cilindro del disco ma si giunge ad essi attraverso una conversione.</a:t>
            </a:r>
          </a:p>
          <a:p>
            <a:pPr algn="l">
              <a:spcBef>
                <a:spcPct val="50000"/>
              </a:spcBef>
            </a:pPr>
            <a:r>
              <a:rPr lang="it-IT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 (5)</a:t>
            </a:r>
          </a:p>
        </p:txBody>
      </p:sp>
      <p:sp>
        <p:nvSpPr>
          <p:cNvPr id="348166" name="Text Box 6"/>
          <p:cNvSpPr txBox="1">
            <a:spLocks noChangeArrowheads="1"/>
          </p:cNvSpPr>
          <p:nvPr/>
        </p:nvSpPr>
        <p:spPr bwMode="auto">
          <a:xfrm>
            <a:off x="379413" y="1392238"/>
            <a:ext cx="8385175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 sz="2000"/>
              <a:t>Le successive evoluzioni dei dischi EIDE migliorarono le performance in termini di velocità e risparmio energetico: standard:</a:t>
            </a:r>
          </a:p>
          <a:p>
            <a:pPr algn="l">
              <a:spcBef>
                <a:spcPct val="50000"/>
              </a:spcBef>
            </a:pPr>
            <a:r>
              <a:rPr lang="it-IT" sz="2000" b="1"/>
              <a:t>ATA – 3</a:t>
            </a:r>
            <a:r>
              <a:rPr lang="it-IT" sz="2000"/>
              <a:t> (AT Attachment)</a:t>
            </a:r>
          </a:p>
          <a:p>
            <a:pPr algn="l">
              <a:spcBef>
                <a:spcPct val="50000"/>
              </a:spcBef>
            </a:pPr>
            <a:r>
              <a:rPr lang="it-IT" sz="2000" b="1"/>
              <a:t>ATAPI – 4</a:t>
            </a:r>
            <a:r>
              <a:rPr lang="it-IT" sz="2000"/>
              <a:t> (ATA Packet Interface) con velocità di trasferimento pari a 33 MB/s</a:t>
            </a:r>
          </a:p>
          <a:p>
            <a:pPr algn="l">
              <a:spcBef>
                <a:spcPct val="50000"/>
              </a:spcBef>
            </a:pPr>
            <a:r>
              <a:rPr lang="it-IT" sz="2000" b="1"/>
              <a:t>serial ATA</a:t>
            </a:r>
            <a:r>
              <a:rPr lang="it-IT" sz="2000"/>
              <a:t> velocità di trasferimento da 150 MB/s a 1,5 GB/s e utilizzo di segnali a 0.5 volt piuttosto che a 5 volt come negli ATAPI con notevole risparmio energetico.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SCSI Disks (1)</a:t>
            </a:r>
          </a:p>
        </p:txBody>
      </p:sp>
      <p:sp>
        <p:nvSpPr>
          <p:cNvPr id="350214" name="Text Box 6"/>
          <p:cNvSpPr txBox="1">
            <a:spLocks noChangeArrowheads="1"/>
          </p:cNvSpPr>
          <p:nvPr/>
        </p:nvSpPr>
        <p:spPr bwMode="auto">
          <a:xfrm>
            <a:off x="369888" y="919163"/>
            <a:ext cx="8478837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 dirty="0"/>
              <a:t>I dischi SCSI (</a:t>
            </a:r>
            <a:r>
              <a:rPr lang="it-IT" dirty="0" err="1"/>
              <a:t>Small</a:t>
            </a:r>
            <a:r>
              <a:rPr lang="it-IT" dirty="0"/>
              <a:t> Computer System Interface) si differenziano dai precedenti solo per la diversa interfaccia e per la elevata velocità di trasferimento.</a:t>
            </a:r>
          </a:p>
          <a:p>
            <a:pPr algn="l">
              <a:spcBef>
                <a:spcPct val="50000"/>
              </a:spcBef>
            </a:pPr>
            <a:r>
              <a:rPr lang="it-IT" dirty="0"/>
              <a:t>Successivamente vengono </a:t>
            </a:r>
            <a:r>
              <a:rPr lang="it-IT" dirty="0" smtClean="0"/>
              <a:t>mostrate alcune delle </a:t>
            </a:r>
            <a:r>
              <a:rPr lang="it-IT" dirty="0"/>
              <a:t>evoluzioni sempre più veloci dello standard iniziale.</a:t>
            </a:r>
          </a:p>
        </p:txBody>
      </p:sp>
      <p:pic>
        <p:nvPicPr>
          <p:cNvPr id="35021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9938" y="2316163"/>
            <a:ext cx="5062537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Organization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data path of a typical Von Neumann machine.</a:t>
            </a:r>
          </a:p>
        </p:txBody>
      </p:sp>
      <p:pic>
        <p:nvPicPr>
          <p:cNvPr id="76804" name="Picture 4" descr="2-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1638" y="1223963"/>
            <a:ext cx="4203700" cy="4078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SCSI Disks (2)</a:t>
            </a: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357188" y="1108075"/>
            <a:ext cx="8478837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 sz="2000"/>
              <a:t>L’acronimo SCSI non identifica solo una interfaccia per hard disk ma anche un bus al quale è possibile collegare un controllore e sette dispositivi (ad esempio: uno o più hard disk SCSI, CD-ROM, masterizzatori, scanner e altre periferiche SCSI).</a:t>
            </a:r>
          </a:p>
          <a:p>
            <a:pPr algn="l">
              <a:spcBef>
                <a:spcPct val="50000"/>
              </a:spcBef>
            </a:pPr>
            <a:r>
              <a:rPr lang="it-IT" sz="2000"/>
              <a:t>Ciascun dispositivo SCSI ha un ID (tra 0 e 7) e due connettori (input e output).</a:t>
            </a:r>
          </a:p>
          <a:p>
            <a:pPr algn="l">
              <a:spcBef>
                <a:spcPct val="50000"/>
              </a:spcBef>
            </a:pPr>
            <a:r>
              <a:rPr lang="it-IT" sz="2000"/>
              <a:t>Inoltre, i controllori SCSI si occupano dell’arbitraggio dell’accesso al bus, consentendo il contemporaneo funzionamento di più dispositivi  attraverso vari segnali di controllo (a differenza dei sistemi IDE e EIDE che ammettono un solo dispositivo attivo ad ogni istante).</a:t>
            </a:r>
          </a:p>
          <a:p>
            <a:pPr algn="l">
              <a:spcBef>
                <a:spcPct val="50000"/>
              </a:spcBef>
            </a:pPr>
            <a:endParaRPr lang="it-IT" sz="2000"/>
          </a:p>
          <a:p>
            <a:pPr algn="l">
              <a:spcBef>
                <a:spcPct val="50000"/>
              </a:spcBef>
            </a:pPr>
            <a:endParaRPr lang="it-IT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RAID (1) </a:t>
            </a:r>
            <a:br>
              <a:rPr lang="en-US" sz="3200" dirty="0"/>
            </a:br>
            <a:r>
              <a:rPr lang="en-US" sz="2400" u="sng" dirty="0">
                <a:solidFill>
                  <a:srgbClr val="FF3300"/>
                </a:solidFill>
              </a:rPr>
              <a:t>R</a:t>
            </a:r>
            <a:r>
              <a:rPr lang="en-US" sz="2400" dirty="0"/>
              <a:t>edundant </a:t>
            </a:r>
            <a:r>
              <a:rPr lang="en-US" sz="2400" u="sng" dirty="0">
                <a:solidFill>
                  <a:srgbClr val="FF3300"/>
                </a:solidFill>
              </a:rPr>
              <a:t>A</a:t>
            </a:r>
            <a:r>
              <a:rPr lang="en-US" sz="2400" dirty="0"/>
              <a:t>rray of </a:t>
            </a:r>
            <a:r>
              <a:rPr lang="en-US" sz="2400" u="sng" dirty="0">
                <a:solidFill>
                  <a:srgbClr val="FF3300"/>
                </a:solidFill>
              </a:rPr>
              <a:t>I</a:t>
            </a:r>
            <a:r>
              <a:rPr lang="en-US" sz="2400" dirty="0"/>
              <a:t>nexpensive </a:t>
            </a:r>
            <a:r>
              <a:rPr lang="en-US" sz="2400" dirty="0" smtClean="0"/>
              <a:t>(</a:t>
            </a:r>
            <a:r>
              <a:rPr lang="en-US" sz="2400" dirty="0" err="1" smtClean="0"/>
              <a:t>Indipendent</a:t>
            </a:r>
            <a:r>
              <a:rPr lang="en-US" sz="2400" dirty="0" smtClean="0"/>
              <a:t>) </a:t>
            </a:r>
            <a:r>
              <a:rPr lang="en-US" sz="2400" u="sng" dirty="0" smtClean="0">
                <a:solidFill>
                  <a:srgbClr val="FF3300"/>
                </a:solidFill>
              </a:rPr>
              <a:t>D</a:t>
            </a:r>
            <a:r>
              <a:rPr lang="en-US" sz="2400" dirty="0" smtClean="0"/>
              <a:t>isks</a:t>
            </a:r>
            <a:endParaRPr lang="en-US" sz="2400" dirty="0"/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322263" y="1358900"/>
            <a:ext cx="8289925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 sz="2000"/>
              <a:t>L’idea alla base della tecnologia RAID è quella di migliorare prestazioni ed affidabilità di un sistema di memorizzazione di massa utilizzando una batteria di dischi piuttosto che un unico disco (Petterson et. Al. 1988).</a:t>
            </a:r>
          </a:p>
          <a:p>
            <a:pPr algn="l">
              <a:spcBef>
                <a:spcPct val="50000"/>
              </a:spcBef>
            </a:pPr>
            <a:r>
              <a:rPr lang="it-IT" sz="2000"/>
              <a:t>Infatti, al sistema operativo un disco RAID appare come un unico disco, potenzialmente con prestazioni e affidabilità maggiori rispetto ai dischi precedenti.</a:t>
            </a:r>
          </a:p>
          <a:p>
            <a:pPr algn="l">
              <a:spcBef>
                <a:spcPct val="50000"/>
              </a:spcBef>
            </a:pPr>
            <a:r>
              <a:rPr lang="it-IT" sz="2000"/>
              <a:t>Per l’implementazione di un disco RAID viene utilizzata la tecnologia SCSI che consente l’utilizzo simultaneo di più dischi con buone prestazioni e a prezzo contenuto, infatti, un disco RAID consiste in un controllore RAID SCSI più un insieme di dischi SCSI.</a:t>
            </a:r>
          </a:p>
          <a:p>
            <a:pPr algn="l">
              <a:spcBef>
                <a:spcPct val="50000"/>
              </a:spcBef>
            </a:pPr>
            <a:r>
              <a:rPr lang="it-IT" sz="2000"/>
              <a:t>I RAID hanno la proprietà di distribuire i dati sulle diverse unità consentendo elaborazioni parallele.</a:t>
            </a:r>
          </a:p>
          <a:p>
            <a:pPr algn="l">
              <a:spcBef>
                <a:spcPct val="50000"/>
              </a:spcBef>
            </a:pPr>
            <a:endParaRPr lang="it-IT" sz="2000"/>
          </a:p>
          <a:p>
            <a:pPr algn="l">
              <a:spcBef>
                <a:spcPct val="50000"/>
              </a:spcBef>
            </a:pPr>
            <a:endParaRPr lang="it-IT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RAID (1) </a:t>
            </a:r>
            <a:br>
              <a:rPr lang="en-US" sz="3200" dirty="0"/>
            </a:br>
            <a:r>
              <a:rPr lang="en-US" sz="2400" u="sng" dirty="0" smtClean="0">
                <a:solidFill>
                  <a:srgbClr val="FF3300"/>
                </a:solidFill>
              </a:rPr>
              <a:t> R</a:t>
            </a:r>
            <a:r>
              <a:rPr lang="en-US" sz="2400" dirty="0" smtClean="0"/>
              <a:t>edundant </a:t>
            </a:r>
            <a:r>
              <a:rPr lang="en-US" sz="2400" u="sng" dirty="0" smtClean="0">
                <a:solidFill>
                  <a:srgbClr val="FF3300"/>
                </a:solidFill>
              </a:rPr>
              <a:t>A</a:t>
            </a:r>
            <a:r>
              <a:rPr lang="en-US" sz="2400" dirty="0" smtClean="0"/>
              <a:t>rray of </a:t>
            </a:r>
            <a:r>
              <a:rPr lang="en-US" sz="2400" u="sng" dirty="0" smtClean="0">
                <a:solidFill>
                  <a:srgbClr val="FF3300"/>
                </a:solidFill>
              </a:rPr>
              <a:t>I</a:t>
            </a:r>
            <a:r>
              <a:rPr lang="en-US" sz="2400" dirty="0" smtClean="0"/>
              <a:t>nexpensive (</a:t>
            </a:r>
            <a:r>
              <a:rPr lang="en-US" sz="2400" dirty="0" err="1" smtClean="0"/>
              <a:t>Indipendent</a:t>
            </a:r>
            <a:r>
              <a:rPr lang="en-US" sz="2400" dirty="0" smtClean="0"/>
              <a:t>) </a:t>
            </a:r>
            <a:r>
              <a:rPr lang="en-US" sz="2400" u="sng" dirty="0" smtClean="0">
                <a:solidFill>
                  <a:srgbClr val="FF3300"/>
                </a:solidFill>
              </a:rPr>
              <a:t>D</a:t>
            </a:r>
            <a:r>
              <a:rPr lang="en-US" sz="2400" dirty="0" smtClean="0"/>
              <a:t>isks</a:t>
            </a:r>
            <a:endParaRPr lang="en-US" sz="2400" dirty="0"/>
          </a:p>
        </p:txBody>
      </p:sp>
      <p:pic>
        <p:nvPicPr>
          <p:cNvPr id="360452" name="Picture 4" descr="2-23"/>
          <p:cNvPicPr>
            <a:picLocks noChangeAspect="1" noChangeArrowheads="1"/>
          </p:cNvPicPr>
          <p:nvPr/>
        </p:nvPicPr>
        <p:blipFill>
          <a:blip r:embed="rId3" cstate="print"/>
          <a:srcRect b="53394"/>
          <a:stretch>
            <a:fillRect/>
          </a:stretch>
        </p:blipFill>
        <p:spPr bwMode="auto">
          <a:xfrm>
            <a:off x="479425" y="1949450"/>
            <a:ext cx="4430713" cy="3013075"/>
          </a:xfrm>
          <a:prstGeom prst="rect">
            <a:avLst/>
          </a:prstGeom>
          <a:noFill/>
        </p:spPr>
      </p:pic>
      <p:pic>
        <p:nvPicPr>
          <p:cNvPr id="360453" name="Picture 5" descr="2-23"/>
          <p:cNvPicPr>
            <a:picLocks noChangeAspect="1" noChangeArrowheads="1"/>
          </p:cNvPicPr>
          <p:nvPr/>
        </p:nvPicPr>
        <p:blipFill>
          <a:blip r:embed="rId4" cstate="print"/>
          <a:srcRect t="46219" r="23894"/>
          <a:stretch>
            <a:fillRect/>
          </a:stretch>
        </p:blipFill>
        <p:spPr bwMode="auto">
          <a:xfrm>
            <a:off x="5476875" y="1741488"/>
            <a:ext cx="3235325" cy="3113087"/>
          </a:xfrm>
          <a:prstGeom prst="rect">
            <a:avLst/>
          </a:prstGeom>
          <a:noFill/>
        </p:spPr>
      </p:pic>
      <p:sp>
        <p:nvSpPr>
          <p:cNvPr id="3604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8763" y="5307013"/>
            <a:ext cx="8637587" cy="765175"/>
          </a:xfrm>
          <a:noFill/>
          <a:ln/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RAID levels 0 through 5.   </a:t>
            </a:r>
          </a:p>
          <a:p>
            <a:pPr algn="ctr">
              <a:buFontTx/>
              <a:buNone/>
            </a:pPr>
            <a:r>
              <a:rPr lang="en-US"/>
              <a:t>Backup and parity disks are shown shaded.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RAID (1) </a:t>
            </a:r>
            <a:br>
              <a:rPr lang="en-US" sz="3200" dirty="0"/>
            </a:br>
            <a:r>
              <a:rPr lang="en-US" sz="2400" u="sng" dirty="0" smtClean="0">
                <a:solidFill>
                  <a:srgbClr val="FF3300"/>
                </a:solidFill>
              </a:rPr>
              <a:t> R</a:t>
            </a:r>
            <a:r>
              <a:rPr lang="en-US" sz="2400" dirty="0" smtClean="0"/>
              <a:t>edundant </a:t>
            </a:r>
            <a:r>
              <a:rPr lang="en-US" sz="2400" u="sng" dirty="0" smtClean="0">
                <a:solidFill>
                  <a:srgbClr val="FF3300"/>
                </a:solidFill>
              </a:rPr>
              <a:t>A</a:t>
            </a:r>
            <a:r>
              <a:rPr lang="en-US" sz="2400" dirty="0" smtClean="0"/>
              <a:t>rray of </a:t>
            </a:r>
            <a:r>
              <a:rPr lang="en-US" sz="2400" u="sng" dirty="0" smtClean="0">
                <a:solidFill>
                  <a:srgbClr val="FF3300"/>
                </a:solidFill>
              </a:rPr>
              <a:t>I</a:t>
            </a:r>
            <a:r>
              <a:rPr lang="en-US" sz="2400" dirty="0" smtClean="0"/>
              <a:t>nexpensive (</a:t>
            </a:r>
            <a:r>
              <a:rPr lang="en-US" sz="2400" dirty="0" err="1" smtClean="0"/>
              <a:t>Indipendent</a:t>
            </a:r>
            <a:r>
              <a:rPr lang="en-US" sz="2400" dirty="0" smtClean="0"/>
              <a:t>) </a:t>
            </a:r>
            <a:r>
              <a:rPr lang="en-US" sz="2400" u="sng" dirty="0" smtClean="0">
                <a:solidFill>
                  <a:srgbClr val="FF3300"/>
                </a:solidFill>
              </a:rPr>
              <a:t>D</a:t>
            </a:r>
            <a:r>
              <a:rPr lang="en-US" sz="2400" dirty="0" smtClean="0"/>
              <a:t>isks </a:t>
            </a:r>
            <a:r>
              <a:rPr lang="en-US" sz="2400" dirty="0"/>
              <a:t>– </a:t>
            </a:r>
            <a:r>
              <a:rPr lang="en-US" sz="2400" b="1" u="sng" dirty="0"/>
              <a:t>LEVEL 0</a:t>
            </a:r>
          </a:p>
        </p:txBody>
      </p:sp>
      <p:pic>
        <p:nvPicPr>
          <p:cNvPr id="352260" name="Picture 4" descr="2-23"/>
          <p:cNvPicPr>
            <a:picLocks noChangeAspect="1" noChangeArrowheads="1"/>
          </p:cNvPicPr>
          <p:nvPr/>
        </p:nvPicPr>
        <p:blipFill>
          <a:blip r:embed="rId3" cstate="print"/>
          <a:srcRect r="44908" b="87936"/>
          <a:stretch>
            <a:fillRect/>
          </a:stretch>
        </p:blipFill>
        <p:spPr bwMode="auto">
          <a:xfrm>
            <a:off x="3032125" y="1376363"/>
            <a:ext cx="3167063" cy="944562"/>
          </a:xfrm>
          <a:prstGeom prst="rect">
            <a:avLst/>
          </a:prstGeom>
          <a:noFill/>
        </p:spPr>
      </p:pic>
      <p:sp>
        <p:nvSpPr>
          <p:cNvPr id="352261" name="Text Box 5"/>
          <p:cNvSpPr txBox="1">
            <a:spLocks noChangeArrowheads="1"/>
          </p:cNvSpPr>
          <p:nvPr/>
        </p:nvSpPr>
        <p:spPr bwMode="auto">
          <a:xfrm>
            <a:off x="331788" y="2452688"/>
            <a:ext cx="8335962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 dirty="0"/>
              <a:t>In questo caso si usa una tecnica di </a:t>
            </a:r>
            <a:r>
              <a:rPr lang="it-IT" i="1" dirty="0" err="1"/>
              <a:t>striping</a:t>
            </a:r>
            <a:r>
              <a:rPr lang="it-IT" dirty="0"/>
              <a:t> : il disco simulato RAID è visto come se ognuno dei suoi k settori fosse diviso in </a:t>
            </a:r>
            <a:r>
              <a:rPr lang="it-IT" i="1" dirty="0"/>
              <a:t>strip</a:t>
            </a:r>
            <a:r>
              <a:rPr lang="it-IT" dirty="0"/>
              <a:t> (“strisce”), con (se k sono i dischi del RAID) :</a:t>
            </a:r>
          </a:p>
          <a:p>
            <a:pPr algn="l">
              <a:spcBef>
                <a:spcPct val="50000"/>
              </a:spcBef>
            </a:pPr>
            <a:r>
              <a:rPr lang="it-IT" dirty="0"/>
              <a:t>Strip 0: settori da 0 a k-1 ;</a:t>
            </a:r>
          </a:p>
          <a:p>
            <a:pPr algn="l">
              <a:spcBef>
                <a:spcPct val="50000"/>
              </a:spcBef>
            </a:pPr>
            <a:r>
              <a:rPr lang="it-IT" dirty="0"/>
              <a:t>Strip 1: settori da k a 2k-1;</a:t>
            </a:r>
          </a:p>
          <a:p>
            <a:pPr algn="l">
              <a:spcBef>
                <a:spcPct val="50000"/>
              </a:spcBef>
            </a:pPr>
            <a:r>
              <a:rPr lang="it-IT" dirty="0"/>
              <a:t>…</a:t>
            </a:r>
          </a:p>
          <a:p>
            <a:pPr algn="l">
              <a:spcBef>
                <a:spcPct val="50000"/>
              </a:spcBef>
            </a:pPr>
            <a:r>
              <a:rPr lang="it-IT" dirty="0"/>
              <a:t>Per la lettura/scrittura dati di 4 settori successivi il controllore RAID spezzerà questo </a:t>
            </a:r>
            <a:r>
              <a:rPr lang="it-IT" dirty="0" smtClean="0"/>
              <a:t>comando </a:t>
            </a:r>
            <a:r>
              <a:rPr lang="it-IT" dirty="0"/>
              <a:t>in 4 comandi separati (uno per ciascun disco) e li farà </a:t>
            </a:r>
            <a:r>
              <a:rPr lang="it-IT" dirty="0" smtClean="0"/>
              <a:t>eseguire </a:t>
            </a:r>
            <a:r>
              <a:rPr lang="it-IT" dirty="0"/>
              <a:t>in parallelo).</a:t>
            </a:r>
          </a:p>
          <a:p>
            <a:pPr algn="l">
              <a:spcBef>
                <a:spcPct val="50000"/>
              </a:spcBef>
            </a:pPr>
            <a:r>
              <a:rPr lang="it-IT" dirty="0"/>
              <a:t>RAID 0 lavora meglio quando le richieste sono di grandi dimensioni. RAID 0 non è ridondante (per questo non è considerato un vero e proprio “RAID”).</a:t>
            </a:r>
          </a:p>
          <a:p>
            <a:pPr algn="l">
              <a:spcBef>
                <a:spcPct val="50000"/>
              </a:spcBef>
            </a:pP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RAID (1) </a:t>
            </a:r>
            <a:br>
              <a:rPr lang="en-US" sz="3200" dirty="0"/>
            </a:br>
            <a:r>
              <a:rPr lang="en-US" sz="2400" u="sng" dirty="0" smtClean="0">
                <a:solidFill>
                  <a:srgbClr val="FF3300"/>
                </a:solidFill>
              </a:rPr>
              <a:t> R</a:t>
            </a:r>
            <a:r>
              <a:rPr lang="en-US" sz="2400" dirty="0" smtClean="0"/>
              <a:t>edundant </a:t>
            </a:r>
            <a:r>
              <a:rPr lang="en-US" sz="2400" u="sng" dirty="0" smtClean="0">
                <a:solidFill>
                  <a:srgbClr val="FF3300"/>
                </a:solidFill>
              </a:rPr>
              <a:t>A</a:t>
            </a:r>
            <a:r>
              <a:rPr lang="en-US" sz="2400" dirty="0" smtClean="0"/>
              <a:t>rray of </a:t>
            </a:r>
            <a:r>
              <a:rPr lang="en-US" sz="2400" u="sng" dirty="0" smtClean="0">
                <a:solidFill>
                  <a:srgbClr val="FF3300"/>
                </a:solidFill>
              </a:rPr>
              <a:t>I</a:t>
            </a:r>
            <a:r>
              <a:rPr lang="en-US" sz="2400" dirty="0" smtClean="0"/>
              <a:t>nexpensive (</a:t>
            </a:r>
            <a:r>
              <a:rPr lang="en-US" sz="2400" dirty="0" err="1" smtClean="0"/>
              <a:t>Indipendent</a:t>
            </a:r>
            <a:r>
              <a:rPr lang="en-US" sz="2400" dirty="0" smtClean="0"/>
              <a:t>) </a:t>
            </a:r>
            <a:r>
              <a:rPr lang="en-US" sz="2400" u="sng" dirty="0" smtClean="0">
                <a:solidFill>
                  <a:srgbClr val="FF3300"/>
                </a:solidFill>
              </a:rPr>
              <a:t>D</a:t>
            </a:r>
            <a:r>
              <a:rPr lang="en-US" sz="2400" dirty="0" smtClean="0"/>
              <a:t>isks </a:t>
            </a:r>
            <a:r>
              <a:rPr lang="en-US" sz="2400" dirty="0"/>
              <a:t>– </a:t>
            </a:r>
            <a:r>
              <a:rPr lang="en-US" sz="2400" b="1" u="sng" dirty="0"/>
              <a:t>LEVEL 1</a:t>
            </a:r>
          </a:p>
        </p:txBody>
      </p:sp>
      <p:pic>
        <p:nvPicPr>
          <p:cNvPr id="362499" name="Picture 3" descr="2-23"/>
          <p:cNvPicPr>
            <a:picLocks noChangeAspect="1" noChangeArrowheads="1"/>
          </p:cNvPicPr>
          <p:nvPr/>
        </p:nvPicPr>
        <p:blipFill>
          <a:blip r:embed="rId3" cstate="print"/>
          <a:srcRect t="13741" b="71449"/>
          <a:stretch>
            <a:fillRect/>
          </a:stretch>
        </p:blipFill>
        <p:spPr bwMode="auto">
          <a:xfrm>
            <a:off x="1808163" y="1131888"/>
            <a:ext cx="5748337" cy="1139825"/>
          </a:xfrm>
          <a:prstGeom prst="rect">
            <a:avLst/>
          </a:prstGeom>
          <a:noFill/>
        </p:spPr>
      </p:pic>
      <p:sp>
        <p:nvSpPr>
          <p:cNvPr id="362500" name="Text Box 4"/>
          <p:cNvSpPr txBox="1">
            <a:spLocks noChangeArrowheads="1"/>
          </p:cNvSpPr>
          <p:nvPr/>
        </p:nvSpPr>
        <p:spPr bwMode="auto">
          <a:xfrm>
            <a:off x="331788" y="2452688"/>
            <a:ext cx="8335962" cy="421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In questo caso si usa una tecnica di </a:t>
            </a:r>
            <a:r>
              <a:rPr lang="it-IT" i="1"/>
              <a:t>striping</a:t>
            </a:r>
            <a:r>
              <a:rPr lang="it-IT"/>
              <a:t>+</a:t>
            </a:r>
            <a:r>
              <a:rPr lang="it-IT" i="1"/>
              <a:t>mirroring</a:t>
            </a:r>
            <a:r>
              <a:rPr lang="it-IT"/>
              <a:t>. Come nel RAID 0 ogni </a:t>
            </a:r>
            <a:r>
              <a:rPr lang="it-IT" i="1"/>
              <a:t>strip</a:t>
            </a:r>
            <a:r>
              <a:rPr lang="it-IT"/>
              <a:t> viene mappata su due diversi dischi.</a:t>
            </a:r>
          </a:p>
          <a:p>
            <a:pPr algn="l">
              <a:spcBef>
                <a:spcPct val="50000"/>
              </a:spcBef>
            </a:pPr>
            <a:endParaRPr lang="it-IT" b="1"/>
          </a:p>
          <a:p>
            <a:pPr algn="l">
              <a:spcBef>
                <a:spcPct val="50000"/>
              </a:spcBef>
            </a:pPr>
            <a:r>
              <a:rPr lang="it-IT" b="1"/>
              <a:t>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Una richiesta di lettura può essere eseguita dal disco più “scarico”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Una richiesta di scrittura deve essere eseguita su due dischi (ma potenzialmente in parallelo)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Il malfunzionamento di un disco è facilmente recuperabile.</a:t>
            </a:r>
          </a:p>
          <a:p>
            <a:pPr algn="l">
              <a:spcBef>
                <a:spcPct val="50000"/>
              </a:spcBef>
            </a:pPr>
            <a:r>
              <a:rPr lang="it-IT" b="1"/>
              <a:t>Svantaggi: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Costi elevati</a:t>
            </a:r>
          </a:p>
          <a:p>
            <a:pPr algn="l">
              <a:spcBef>
                <a:spcPct val="50000"/>
              </a:spcBef>
            </a:pPr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RAID (1) </a:t>
            </a:r>
            <a:br>
              <a:rPr lang="en-US" sz="3200" dirty="0"/>
            </a:br>
            <a:r>
              <a:rPr lang="en-US" sz="2400" u="sng" dirty="0" smtClean="0">
                <a:solidFill>
                  <a:srgbClr val="FF3300"/>
                </a:solidFill>
              </a:rPr>
              <a:t> R</a:t>
            </a:r>
            <a:r>
              <a:rPr lang="en-US" sz="2400" dirty="0" smtClean="0"/>
              <a:t>edundant </a:t>
            </a:r>
            <a:r>
              <a:rPr lang="en-US" sz="2400" u="sng" dirty="0" smtClean="0">
                <a:solidFill>
                  <a:srgbClr val="FF3300"/>
                </a:solidFill>
              </a:rPr>
              <a:t>A</a:t>
            </a:r>
            <a:r>
              <a:rPr lang="en-US" sz="2400" dirty="0" smtClean="0"/>
              <a:t>rray of </a:t>
            </a:r>
            <a:r>
              <a:rPr lang="en-US" sz="2400" u="sng" dirty="0" smtClean="0">
                <a:solidFill>
                  <a:srgbClr val="FF3300"/>
                </a:solidFill>
              </a:rPr>
              <a:t>I</a:t>
            </a:r>
            <a:r>
              <a:rPr lang="en-US" sz="2400" dirty="0" smtClean="0"/>
              <a:t>nexpensive (</a:t>
            </a:r>
            <a:r>
              <a:rPr lang="en-US" sz="2400" dirty="0" err="1" smtClean="0"/>
              <a:t>Indipendent</a:t>
            </a:r>
            <a:r>
              <a:rPr lang="en-US" sz="2400" dirty="0" smtClean="0"/>
              <a:t>) </a:t>
            </a:r>
            <a:r>
              <a:rPr lang="en-US" sz="2400" u="sng" dirty="0" smtClean="0">
                <a:solidFill>
                  <a:srgbClr val="FF3300"/>
                </a:solidFill>
              </a:rPr>
              <a:t>D</a:t>
            </a:r>
            <a:r>
              <a:rPr lang="en-US" sz="2400" dirty="0" smtClean="0"/>
              <a:t>isks </a:t>
            </a:r>
            <a:r>
              <a:rPr lang="en-US" sz="2400" dirty="0"/>
              <a:t>– </a:t>
            </a:r>
            <a:r>
              <a:rPr lang="en-US" sz="2400" b="1" u="sng" dirty="0"/>
              <a:t>LEVEL 2</a:t>
            </a:r>
          </a:p>
        </p:txBody>
      </p:sp>
      <p:pic>
        <p:nvPicPr>
          <p:cNvPr id="364547" name="Picture 3" descr="2-23"/>
          <p:cNvPicPr>
            <a:picLocks noChangeAspect="1" noChangeArrowheads="1"/>
          </p:cNvPicPr>
          <p:nvPr/>
        </p:nvPicPr>
        <p:blipFill>
          <a:blip r:embed="rId3" cstate="print"/>
          <a:srcRect t="30228" b="54961"/>
          <a:stretch>
            <a:fillRect/>
          </a:stretch>
        </p:blipFill>
        <p:spPr bwMode="auto">
          <a:xfrm>
            <a:off x="1928813" y="976313"/>
            <a:ext cx="5748337" cy="1136650"/>
          </a:xfrm>
          <a:prstGeom prst="rect">
            <a:avLst/>
          </a:prstGeom>
          <a:noFill/>
        </p:spPr>
      </p:pic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331788" y="2108200"/>
            <a:ext cx="8335962" cy="518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 dirty="0"/>
              <a:t>Usa una tecnica di accesso parallelo. Tutti i dischi del RAID partecipano all’esecuzione delle richieste di I/O in maniera sincrona (tutte le testine di tutti i dischi assumono posizioni analoghe in ogni momento).</a:t>
            </a:r>
          </a:p>
          <a:p>
            <a:pPr algn="l">
              <a:spcBef>
                <a:spcPct val="50000"/>
              </a:spcBef>
            </a:pPr>
            <a:r>
              <a:rPr lang="it-IT" dirty="0"/>
              <a:t>RAID 2 adotta lo </a:t>
            </a:r>
            <a:r>
              <a:rPr lang="it-IT" dirty="0" err="1"/>
              <a:t>striping</a:t>
            </a:r>
            <a:r>
              <a:rPr lang="it-IT" dirty="0"/>
              <a:t> dei dati, ma questa volta le strisce sono di dimensione di </a:t>
            </a:r>
            <a:r>
              <a:rPr lang="it-IT" i="1" u="sng" dirty="0"/>
              <a:t>mezzo byte</a:t>
            </a:r>
            <a:r>
              <a:rPr lang="it-IT" dirty="0"/>
              <a:t>, un </a:t>
            </a:r>
            <a:r>
              <a:rPr lang="it-IT" i="1" u="sng" dirty="0"/>
              <a:t>byte</a:t>
            </a:r>
            <a:r>
              <a:rPr lang="it-IT" u="sng" dirty="0"/>
              <a:t> </a:t>
            </a:r>
            <a:r>
              <a:rPr lang="it-IT" dirty="0"/>
              <a:t>o una </a:t>
            </a:r>
            <a:r>
              <a:rPr lang="it-IT" i="1" u="sng" dirty="0"/>
              <a:t>parola</a:t>
            </a:r>
            <a:r>
              <a:rPr lang="it-IT" dirty="0"/>
              <a:t>. </a:t>
            </a:r>
          </a:p>
          <a:p>
            <a:pPr algn="l">
              <a:spcBef>
                <a:spcPct val="50000"/>
              </a:spcBef>
            </a:pPr>
            <a:r>
              <a:rPr lang="it-IT" dirty="0"/>
              <a:t>Lavorando con </a:t>
            </a:r>
            <a:r>
              <a:rPr lang="it-IT" i="1" u="sng" dirty="0"/>
              <a:t>mezzo byte </a:t>
            </a:r>
            <a:r>
              <a:rPr lang="it-IT" dirty="0"/>
              <a:t>(+ tre bit di controllo dati) si ottengono i sette bit memorizzati tutti su dischi diversi (come mostrato in figura).</a:t>
            </a:r>
          </a:p>
          <a:p>
            <a:pPr algn="l">
              <a:spcBef>
                <a:spcPct val="50000"/>
              </a:spcBef>
            </a:pPr>
            <a:r>
              <a:rPr lang="it-IT" b="1" dirty="0"/>
              <a:t>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 dirty="0"/>
              <a:t>Lettura/scrittura in parallelo (di ciascun </a:t>
            </a:r>
            <a:r>
              <a:rPr lang="it-IT" i="1" u="sng" dirty="0"/>
              <a:t>mezzo byte  </a:t>
            </a:r>
            <a:r>
              <a:rPr lang="it-IT" dirty="0"/>
              <a:t>+ tre bit di controllo dati )</a:t>
            </a:r>
          </a:p>
          <a:p>
            <a:pPr algn="l">
              <a:spcBef>
                <a:spcPct val="50000"/>
              </a:spcBef>
            </a:pPr>
            <a:r>
              <a:rPr lang="it-IT" b="1" dirty="0"/>
              <a:t>Svantaggi: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 dirty="0"/>
              <a:t>Dispendioso (meno che RAID 1)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 dirty="0"/>
              <a:t>Rotazione sincronizzata dei dischi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 dirty="0"/>
              <a:t>Molto lavoro al controllore  che deve controllare rapidamente i bit di controllo</a:t>
            </a:r>
          </a:p>
          <a:p>
            <a:pPr algn="l">
              <a:spcBef>
                <a:spcPct val="50000"/>
              </a:spcBef>
            </a:pP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RAID (1) </a:t>
            </a:r>
            <a:br>
              <a:rPr lang="en-US" sz="3200" dirty="0"/>
            </a:br>
            <a:r>
              <a:rPr lang="en-US" sz="2400" u="sng" dirty="0" smtClean="0">
                <a:solidFill>
                  <a:srgbClr val="FF3300"/>
                </a:solidFill>
              </a:rPr>
              <a:t> R</a:t>
            </a:r>
            <a:r>
              <a:rPr lang="en-US" sz="2400" dirty="0" smtClean="0"/>
              <a:t>edundant </a:t>
            </a:r>
            <a:r>
              <a:rPr lang="en-US" sz="2400" u="sng" dirty="0" smtClean="0">
                <a:solidFill>
                  <a:srgbClr val="FF3300"/>
                </a:solidFill>
              </a:rPr>
              <a:t>A</a:t>
            </a:r>
            <a:r>
              <a:rPr lang="en-US" sz="2400" dirty="0" smtClean="0"/>
              <a:t>rray of </a:t>
            </a:r>
            <a:r>
              <a:rPr lang="en-US" sz="2400" u="sng" dirty="0" smtClean="0">
                <a:solidFill>
                  <a:srgbClr val="FF3300"/>
                </a:solidFill>
              </a:rPr>
              <a:t>I</a:t>
            </a:r>
            <a:r>
              <a:rPr lang="en-US" sz="2400" dirty="0" smtClean="0"/>
              <a:t>nexpensive (</a:t>
            </a:r>
            <a:r>
              <a:rPr lang="en-US" sz="2400" dirty="0" err="1" smtClean="0"/>
              <a:t>Indipendent</a:t>
            </a:r>
            <a:r>
              <a:rPr lang="en-US" sz="2400" dirty="0" smtClean="0"/>
              <a:t>) </a:t>
            </a:r>
            <a:r>
              <a:rPr lang="en-US" sz="2400" u="sng" dirty="0" smtClean="0">
                <a:solidFill>
                  <a:srgbClr val="FF3300"/>
                </a:solidFill>
              </a:rPr>
              <a:t>D</a:t>
            </a:r>
            <a:r>
              <a:rPr lang="en-US" sz="2400" dirty="0" smtClean="0"/>
              <a:t>isks </a:t>
            </a:r>
            <a:r>
              <a:rPr lang="en-US" sz="2400" dirty="0"/>
              <a:t>– </a:t>
            </a:r>
            <a:r>
              <a:rPr lang="en-US" sz="2400" b="1" u="sng" dirty="0"/>
              <a:t>LEVEL 3</a:t>
            </a:r>
          </a:p>
        </p:txBody>
      </p:sp>
      <p:sp>
        <p:nvSpPr>
          <p:cNvPr id="370691" name="Text Box 3"/>
          <p:cNvSpPr txBox="1">
            <a:spLocks noChangeArrowheads="1"/>
          </p:cNvSpPr>
          <p:nvPr/>
        </p:nvSpPr>
        <p:spPr bwMode="auto">
          <a:xfrm>
            <a:off x="331788" y="2219325"/>
            <a:ext cx="8335962" cy="476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Usa una tecnica di accesso parallelo. E’ una versione semplificata del RAID 2. Il bit di parità viene calcolato per ogni parola di dati e poi scritto su un apposito disco.</a:t>
            </a:r>
          </a:p>
          <a:p>
            <a:pPr algn="l">
              <a:spcBef>
                <a:spcPct val="50000"/>
              </a:spcBef>
            </a:pPr>
            <a:r>
              <a:rPr lang="it-IT"/>
              <a:t>Dato che le parole di dati sono distribuite su più unità, anche in questo caso i dischi devono essere sincronizzati.</a:t>
            </a:r>
          </a:p>
          <a:p>
            <a:pPr algn="l">
              <a:spcBef>
                <a:spcPct val="50000"/>
              </a:spcBef>
            </a:pPr>
            <a:r>
              <a:rPr lang="it-IT"/>
              <a:t>Nel caso di una rottura di un disco, attraverso il bit di parità si riesce a recuperare i dati. </a:t>
            </a:r>
          </a:p>
          <a:p>
            <a:pPr algn="l">
              <a:spcBef>
                <a:spcPct val="50000"/>
              </a:spcBef>
            </a:pPr>
            <a:r>
              <a:rPr lang="it-IT" b="1"/>
              <a:t>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Lettura/scrittura in parallelo (di ciascun </a:t>
            </a:r>
            <a:r>
              <a:rPr lang="it-IT" i="1" u="sng"/>
              <a:t>mezzo byte  </a:t>
            </a:r>
            <a:r>
              <a:rPr lang="it-IT"/>
              <a:t>+ 1 bit di parità)</a:t>
            </a:r>
          </a:p>
          <a:p>
            <a:pPr algn="l">
              <a:spcBef>
                <a:spcPct val="50000"/>
              </a:spcBef>
            </a:pPr>
            <a:r>
              <a:rPr lang="it-IT" b="1"/>
              <a:t>Svantaggi: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Rotazione sincronizzata dei dischi</a:t>
            </a:r>
          </a:p>
          <a:p>
            <a:pPr algn="l">
              <a:spcBef>
                <a:spcPct val="50000"/>
              </a:spcBef>
            </a:pPr>
            <a:endParaRPr lang="it-IT"/>
          </a:p>
          <a:p>
            <a:pPr algn="l">
              <a:spcBef>
                <a:spcPct val="50000"/>
              </a:spcBef>
            </a:pPr>
            <a:endParaRPr lang="it-IT"/>
          </a:p>
        </p:txBody>
      </p:sp>
      <p:pic>
        <p:nvPicPr>
          <p:cNvPr id="370692" name="Picture 4" descr="2-23"/>
          <p:cNvPicPr>
            <a:picLocks noChangeAspect="1" noChangeArrowheads="1"/>
          </p:cNvPicPr>
          <p:nvPr/>
        </p:nvPicPr>
        <p:blipFill>
          <a:blip r:embed="rId3" cstate="print"/>
          <a:srcRect t="46222" r="23877" b="38472"/>
          <a:stretch>
            <a:fillRect/>
          </a:stretch>
        </p:blipFill>
        <p:spPr bwMode="auto">
          <a:xfrm>
            <a:off x="2886075" y="1023938"/>
            <a:ext cx="3875088" cy="10779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RAID (1) </a:t>
            </a:r>
            <a:br>
              <a:rPr lang="en-US" sz="3200" dirty="0"/>
            </a:br>
            <a:r>
              <a:rPr lang="en-US" sz="2400" u="sng" dirty="0" smtClean="0">
                <a:solidFill>
                  <a:srgbClr val="FF3300"/>
                </a:solidFill>
              </a:rPr>
              <a:t> R</a:t>
            </a:r>
            <a:r>
              <a:rPr lang="en-US" sz="2400" dirty="0" smtClean="0"/>
              <a:t>edundant </a:t>
            </a:r>
            <a:r>
              <a:rPr lang="en-US" sz="2400" u="sng" dirty="0" smtClean="0">
                <a:solidFill>
                  <a:srgbClr val="FF3300"/>
                </a:solidFill>
              </a:rPr>
              <a:t>A</a:t>
            </a:r>
            <a:r>
              <a:rPr lang="en-US" sz="2400" dirty="0" smtClean="0"/>
              <a:t>rray of </a:t>
            </a:r>
            <a:r>
              <a:rPr lang="en-US" sz="2400" u="sng" dirty="0" smtClean="0">
                <a:solidFill>
                  <a:srgbClr val="FF3300"/>
                </a:solidFill>
              </a:rPr>
              <a:t>I</a:t>
            </a:r>
            <a:r>
              <a:rPr lang="en-US" sz="2400" dirty="0" smtClean="0"/>
              <a:t>nexpensive (</a:t>
            </a:r>
            <a:r>
              <a:rPr lang="en-US" sz="2400" dirty="0" err="1" smtClean="0"/>
              <a:t>Indipendent</a:t>
            </a:r>
            <a:r>
              <a:rPr lang="en-US" sz="2400" dirty="0" smtClean="0"/>
              <a:t>) </a:t>
            </a:r>
            <a:r>
              <a:rPr lang="en-US" sz="2400" u="sng" dirty="0" smtClean="0">
                <a:solidFill>
                  <a:srgbClr val="FF3300"/>
                </a:solidFill>
              </a:rPr>
              <a:t>D</a:t>
            </a:r>
            <a:r>
              <a:rPr lang="en-US" sz="2400" dirty="0" smtClean="0"/>
              <a:t>isks </a:t>
            </a:r>
            <a:r>
              <a:rPr lang="en-US" sz="2400" dirty="0"/>
              <a:t>– </a:t>
            </a:r>
            <a:r>
              <a:rPr lang="en-US" sz="2400" b="1" u="sng" dirty="0"/>
              <a:t>LEVEL 4</a:t>
            </a:r>
          </a:p>
        </p:txBody>
      </p:sp>
      <p:sp>
        <p:nvSpPr>
          <p:cNvPr id="368643" name="Text Box 3"/>
          <p:cNvSpPr txBox="1">
            <a:spLocks noChangeArrowheads="1"/>
          </p:cNvSpPr>
          <p:nvPr/>
        </p:nvSpPr>
        <p:spPr bwMode="auto">
          <a:xfrm>
            <a:off x="331788" y="2219325"/>
            <a:ext cx="8335962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Usa una tecnica basata sullo </a:t>
            </a:r>
            <a:r>
              <a:rPr lang="it-IT" i="1"/>
              <a:t>striping. </a:t>
            </a:r>
          </a:p>
          <a:p>
            <a:pPr algn="l">
              <a:spcBef>
                <a:spcPct val="50000"/>
              </a:spcBef>
            </a:pPr>
            <a:endParaRPr lang="it-IT" i="1"/>
          </a:p>
          <a:p>
            <a:pPr algn="l">
              <a:spcBef>
                <a:spcPct val="50000"/>
              </a:spcBef>
            </a:pPr>
            <a:r>
              <a:rPr lang="it-IT"/>
              <a:t>Il RAID 4 è come il RAID 0 con una parità calcolata </a:t>
            </a:r>
            <a:r>
              <a:rPr lang="it-IT" i="1"/>
              <a:t>strip-per-strip</a:t>
            </a:r>
            <a:r>
              <a:rPr lang="it-IT"/>
              <a:t>, che viene scritta su un disco aggiuntivo.</a:t>
            </a:r>
          </a:p>
          <a:p>
            <a:pPr algn="l">
              <a:spcBef>
                <a:spcPct val="50000"/>
              </a:spcBef>
            </a:pPr>
            <a:endParaRPr lang="it-IT"/>
          </a:p>
          <a:p>
            <a:pPr algn="l">
              <a:spcBef>
                <a:spcPct val="50000"/>
              </a:spcBef>
            </a:pPr>
            <a:r>
              <a:rPr lang="it-IT" b="1"/>
              <a:t>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Protegge dalla rottura di un disco (l’informazione è recuperabile)</a:t>
            </a:r>
          </a:p>
          <a:p>
            <a:pPr algn="l">
              <a:spcBef>
                <a:spcPct val="50000"/>
              </a:spcBef>
            </a:pPr>
            <a:r>
              <a:rPr lang="it-IT" b="1"/>
              <a:t>Svantaggi: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Ha prestazioni scarse se si cambiano piccole moli di dati. Infatti per ogni, pur piccolo, cambiamento è necessario ricalcolare tutto lo </a:t>
            </a:r>
            <a:r>
              <a:rPr lang="it-IT" i="1"/>
              <a:t>strip </a:t>
            </a:r>
            <a:r>
              <a:rPr lang="it-IT"/>
              <a:t>di parità. 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Il disco per la parità diventa un “collo di bottiglia” per il sistema</a:t>
            </a:r>
          </a:p>
          <a:p>
            <a:pPr algn="l">
              <a:spcBef>
                <a:spcPct val="50000"/>
              </a:spcBef>
            </a:pPr>
            <a:endParaRPr lang="it-IT"/>
          </a:p>
          <a:p>
            <a:pPr algn="l">
              <a:spcBef>
                <a:spcPct val="50000"/>
              </a:spcBef>
            </a:pPr>
            <a:endParaRPr lang="it-IT"/>
          </a:p>
        </p:txBody>
      </p:sp>
      <p:pic>
        <p:nvPicPr>
          <p:cNvPr id="368644" name="Picture 4" descr="2-23"/>
          <p:cNvPicPr>
            <a:picLocks noChangeAspect="1" noChangeArrowheads="1"/>
          </p:cNvPicPr>
          <p:nvPr/>
        </p:nvPicPr>
        <p:blipFill>
          <a:blip r:embed="rId3" cstate="print"/>
          <a:srcRect t="63205" r="23877" b="19237"/>
          <a:stretch>
            <a:fillRect/>
          </a:stretch>
        </p:blipFill>
        <p:spPr bwMode="auto">
          <a:xfrm>
            <a:off x="2824163" y="1065213"/>
            <a:ext cx="3875087" cy="1231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RAID (1) </a:t>
            </a:r>
            <a:br>
              <a:rPr lang="en-US" sz="3200" dirty="0"/>
            </a:br>
            <a:r>
              <a:rPr lang="en-US" sz="2400" u="sng" dirty="0" smtClean="0">
                <a:solidFill>
                  <a:srgbClr val="FF3300"/>
                </a:solidFill>
              </a:rPr>
              <a:t> R</a:t>
            </a:r>
            <a:r>
              <a:rPr lang="en-US" sz="2400" dirty="0" smtClean="0"/>
              <a:t>edundant </a:t>
            </a:r>
            <a:r>
              <a:rPr lang="en-US" sz="2400" u="sng" dirty="0" smtClean="0">
                <a:solidFill>
                  <a:srgbClr val="FF3300"/>
                </a:solidFill>
              </a:rPr>
              <a:t>A</a:t>
            </a:r>
            <a:r>
              <a:rPr lang="en-US" sz="2400" dirty="0" smtClean="0"/>
              <a:t>rray of </a:t>
            </a:r>
            <a:r>
              <a:rPr lang="en-US" sz="2400" u="sng" dirty="0" smtClean="0">
                <a:solidFill>
                  <a:srgbClr val="FF3300"/>
                </a:solidFill>
              </a:rPr>
              <a:t>I</a:t>
            </a:r>
            <a:r>
              <a:rPr lang="en-US" sz="2400" dirty="0" smtClean="0"/>
              <a:t>nexpensive (</a:t>
            </a:r>
            <a:r>
              <a:rPr lang="en-US" sz="2400" dirty="0" err="1" smtClean="0"/>
              <a:t>Indipendent</a:t>
            </a:r>
            <a:r>
              <a:rPr lang="en-US" sz="2400" dirty="0" smtClean="0"/>
              <a:t>) </a:t>
            </a:r>
            <a:r>
              <a:rPr lang="en-US" sz="2400" u="sng" dirty="0" smtClean="0">
                <a:solidFill>
                  <a:srgbClr val="FF3300"/>
                </a:solidFill>
              </a:rPr>
              <a:t>D</a:t>
            </a:r>
            <a:r>
              <a:rPr lang="en-US" sz="2400" dirty="0" smtClean="0"/>
              <a:t>isks </a:t>
            </a:r>
            <a:r>
              <a:rPr lang="en-US" sz="2400" dirty="0"/>
              <a:t>– </a:t>
            </a:r>
            <a:r>
              <a:rPr lang="en-US" sz="2400" b="1" u="sng" dirty="0"/>
              <a:t>LEVEL 5</a:t>
            </a:r>
          </a:p>
        </p:txBody>
      </p:sp>
      <p:sp>
        <p:nvSpPr>
          <p:cNvPr id="372739" name="Text Box 3"/>
          <p:cNvSpPr txBox="1">
            <a:spLocks noChangeArrowheads="1"/>
          </p:cNvSpPr>
          <p:nvPr/>
        </p:nvSpPr>
        <p:spPr bwMode="auto">
          <a:xfrm>
            <a:off x="331788" y="2744788"/>
            <a:ext cx="8335962" cy="449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Usa una tecnica basata sullo </a:t>
            </a:r>
            <a:r>
              <a:rPr lang="it-IT" i="1"/>
              <a:t>striping. </a:t>
            </a:r>
          </a:p>
          <a:p>
            <a:pPr algn="l">
              <a:spcBef>
                <a:spcPct val="50000"/>
              </a:spcBef>
            </a:pPr>
            <a:r>
              <a:rPr lang="it-IT"/>
              <a:t>Il RAID 5 è come il RAID 4 con gli </a:t>
            </a:r>
            <a:r>
              <a:rPr lang="it-IT" i="1"/>
              <a:t>strip</a:t>
            </a:r>
            <a:r>
              <a:rPr lang="it-IT"/>
              <a:t> di parità distribuiti su tutti i dischi, in modalità “round-robin”una parità calcolata </a:t>
            </a:r>
            <a:r>
              <a:rPr lang="it-IT" i="1"/>
              <a:t>strip-per-strip</a:t>
            </a:r>
            <a:r>
              <a:rPr lang="it-IT"/>
              <a:t>, che viene scritta su un disco aggiuntivo.</a:t>
            </a:r>
          </a:p>
          <a:p>
            <a:pPr algn="l">
              <a:spcBef>
                <a:spcPct val="50000"/>
              </a:spcBef>
            </a:pPr>
            <a:endParaRPr lang="it-IT"/>
          </a:p>
          <a:p>
            <a:pPr algn="l">
              <a:spcBef>
                <a:spcPct val="50000"/>
              </a:spcBef>
            </a:pPr>
            <a:r>
              <a:rPr lang="it-IT" b="1"/>
              <a:t>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Protegge dalla rottura di un disco (l’informazione è recuperabile)</a:t>
            </a:r>
          </a:p>
          <a:p>
            <a:pPr algn="l">
              <a:spcBef>
                <a:spcPct val="50000"/>
              </a:spcBef>
            </a:pPr>
            <a:r>
              <a:rPr lang="it-IT" b="1"/>
              <a:t>Svantaggi: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Ha prestazioni scarse se si cambiano piccole moli di dati. Infatti per ogni, pur piccolo, cambiamento è necessario ricalcolare tutto lo </a:t>
            </a:r>
            <a:r>
              <a:rPr lang="it-IT" i="1"/>
              <a:t>strip </a:t>
            </a:r>
            <a:r>
              <a:rPr lang="it-IT"/>
              <a:t>di parità. </a:t>
            </a:r>
          </a:p>
          <a:p>
            <a:pPr algn="l">
              <a:spcBef>
                <a:spcPct val="50000"/>
              </a:spcBef>
            </a:pPr>
            <a:endParaRPr lang="it-IT"/>
          </a:p>
          <a:p>
            <a:pPr algn="l">
              <a:spcBef>
                <a:spcPct val="50000"/>
              </a:spcBef>
            </a:pPr>
            <a:endParaRPr lang="it-IT"/>
          </a:p>
        </p:txBody>
      </p:sp>
      <p:pic>
        <p:nvPicPr>
          <p:cNvPr id="372740" name="Picture 4" descr="2-23"/>
          <p:cNvPicPr>
            <a:picLocks noChangeAspect="1" noChangeArrowheads="1"/>
          </p:cNvPicPr>
          <p:nvPr/>
        </p:nvPicPr>
        <p:blipFill>
          <a:blip r:embed="rId3" cstate="print"/>
          <a:srcRect t="80066" r="23877"/>
          <a:stretch>
            <a:fillRect/>
          </a:stretch>
        </p:blipFill>
        <p:spPr bwMode="auto">
          <a:xfrm>
            <a:off x="2574925" y="1168400"/>
            <a:ext cx="3875088" cy="13985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CD-ROMs (1)</a:t>
            </a:r>
          </a:p>
        </p:txBody>
      </p:sp>
      <p:pic>
        <p:nvPicPr>
          <p:cNvPr id="103428" name="Picture 4" descr="2-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113" y="927100"/>
            <a:ext cx="3875087" cy="3090863"/>
          </a:xfrm>
          <a:prstGeom prst="rect">
            <a:avLst/>
          </a:prstGeom>
          <a:noFill/>
        </p:spPr>
      </p:pic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4397375" y="1063625"/>
            <a:ext cx="43942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In un CD-ROM i dati vengono registrati lungo una spirale continua formata da scanalature (</a:t>
            </a:r>
            <a:r>
              <a:rPr lang="it-IT" b="1"/>
              <a:t>pit</a:t>
            </a:r>
            <a:r>
              <a:rPr lang="it-IT"/>
              <a:t>) e da aree non incise (</a:t>
            </a:r>
            <a:r>
              <a:rPr lang="it-IT" b="1"/>
              <a:t>land</a:t>
            </a:r>
            <a:r>
              <a:rPr lang="it-IT"/>
              <a:t>). La spirale contenente i dati ha il suo inizio dal centro del supporto e termina a circa 3 mm dal bordo.</a:t>
            </a:r>
          </a:p>
          <a:p>
            <a:pPr algn="l">
              <a:spcBef>
                <a:spcPct val="50000"/>
              </a:spcBef>
            </a:pPr>
            <a:r>
              <a:rPr lang="it-IT"/>
              <a:t>La lettura di un CD-ROM avviene attraverso l’uso di un laser a bassa potenza e i valori 0 e 1 vengono codificati come la presenza o l’assenza di transizione pit/land o land/pit.</a:t>
            </a:r>
          </a:p>
        </p:txBody>
      </p:sp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374650" y="4521200"/>
            <a:ext cx="8669338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Per una corretta lettura del CD è necessario che la spirale di pit e land scorra sotto la testina a velocità lineare costante e questo si traduce in una variazione di velocità angolare per cui, in un cd musicale, per ottenere la velocità lineare di 120 cm/s, la velocità angolare varia da circa 530 giri/min (all’interno) a 200 giri/min (all’esterno).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Processing Unit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1458913"/>
            <a:ext cx="8432800" cy="1017587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Il “Data Path” (Percorso Dati) è composto dalla ALU, da alcuni registri e da alcuni bus di collegamento.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Il “Data Path” è di grande importanza per l’esecuzione di tutte le operazioni aritmetico-logiche.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CD-ROMs (2)</a:t>
            </a:r>
          </a:p>
        </p:txBody>
      </p:sp>
      <p:pic>
        <p:nvPicPr>
          <p:cNvPr id="104453" name="Picture 5" descr="2-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2825" y="1023938"/>
            <a:ext cx="7356475" cy="2573337"/>
          </a:xfrm>
          <a:prstGeom prst="rect">
            <a:avLst/>
          </a:prstGeom>
          <a:noFill/>
        </p:spPr>
      </p:pic>
      <p:sp>
        <p:nvSpPr>
          <p:cNvPr id="104455" name="Text Box 7"/>
          <p:cNvSpPr txBox="1">
            <a:spLocks noChangeArrowheads="1"/>
          </p:cNvSpPr>
          <p:nvPr/>
        </p:nvSpPr>
        <p:spPr bwMode="auto">
          <a:xfrm>
            <a:off x="146050" y="3814763"/>
            <a:ext cx="88233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Ogni byte viene rappresentato con un simbolo a 14 bit.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42 simboli consecutivi formano un frame (42*14=588 bits di cui 192 bit sono dati e 396 bit sono per errori e controllo).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it-IT"/>
              <a:t>98 frame consecutivi formano un settore (Mode 1: 98*24=2352 bytes)</a:t>
            </a:r>
          </a:p>
          <a:p>
            <a:pPr algn="l">
              <a:spcBef>
                <a:spcPct val="50000"/>
              </a:spcBef>
            </a:pPr>
            <a:r>
              <a:rPr lang="it-IT"/>
              <a:t>I CD-ROM si differenziano dai CD Audio poiché il supporto viene diviso in settori, dove 98 frame formano un settore ed inoltre viene aggiunto un preambolo formato da 16 byte e inoltre hanno il campo ECC che viene utilizzato per codice errore.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CD-Recordables (1)</a:t>
            </a:r>
          </a:p>
        </p:txBody>
      </p:sp>
      <p:pic>
        <p:nvPicPr>
          <p:cNvPr id="105476" name="Picture 4" descr="2-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0675" y="901700"/>
            <a:ext cx="6353175" cy="3441700"/>
          </a:xfrm>
          <a:prstGeom prst="rect">
            <a:avLst/>
          </a:prstGeom>
          <a:noFill/>
        </p:spPr>
      </p:pic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593725" y="4360863"/>
            <a:ext cx="8134350" cy="187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Un CD-Registrabile è all’apparenza un normale CD-ROM che può essere registrato attraverso l’uso di comuni masterizzatori.</a:t>
            </a:r>
          </a:p>
          <a:p>
            <a:pPr algn="l">
              <a:spcBef>
                <a:spcPct val="50000"/>
              </a:spcBef>
            </a:pPr>
            <a:r>
              <a:rPr lang="it-IT"/>
              <a:t>Il funzionamento è il medesimo dei CD-ROM, tuttavia il passaggio tra pit e i land viene simulato attraverso l’uso di un pigmento che inizialmente è trasparente e consente di riflettere il laser di lettura, se scaldato dal laser di scrittura del masterizzatore diventa opaco creando così una regione scura.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CD-Recordables (2)</a:t>
            </a:r>
          </a:p>
        </p:txBody>
      </p:sp>
      <p:sp>
        <p:nvSpPr>
          <p:cNvPr id="356356" name="Text Box 4"/>
          <p:cNvSpPr txBox="1">
            <a:spLocks noChangeArrowheads="1"/>
          </p:cNvSpPr>
          <p:nvPr/>
        </p:nvSpPr>
        <p:spPr bwMode="auto">
          <a:xfrm>
            <a:off x="604838" y="1106488"/>
            <a:ext cx="813435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Su tali supporti è possibile scrivere in modo incrementale: cioè è possibile scrivere insiemi di dati in tempi differenti.</a:t>
            </a:r>
          </a:p>
          <a:p>
            <a:pPr algn="l">
              <a:spcBef>
                <a:spcPct val="50000"/>
              </a:spcBef>
            </a:pPr>
            <a:r>
              <a:rPr lang="it-IT"/>
              <a:t>Un insieme di settori scritti in una volta è chiamato </a:t>
            </a:r>
            <a:r>
              <a:rPr lang="it-IT" b="1"/>
              <a:t>traccia del CD-ROM</a:t>
            </a:r>
            <a:endParaRPr lang="it-IT"/>
          </a:p>
          <a:p>
            <a:pPr algn="l">
              <a:spcBef>
                <a:spcPct val="50000"/>
              </a:spcBef>
            </a:pPr>
            <a:endParaRPr lang="it-IT"/>
          </a:p>
          <a:p>
            <a:pPr algn="l">
              <a:spcBef>
                <a:spcPct val="50000"/>
              </a:spcBef>
            </a:pPr>
            <a:r>
              <a:rPr lang="it-IT"/>
              <a:t>La ricerca di file all’interno di un CD-ROM avviene attraverso l’uso delle </a:t>
            </a:r>
            <a:r>
              <a:rPr lang="it-IT" b="1"/>
              <a:t>VTOC</a:t>
            </a:r>
            <a:r>
              <a:rPr lang="it-IT"/>
              <a:t> (Volume Table of Contents).</a:t>
            </a:r>
          </a:p>
          <a:p>
            <a:pPr algn="l">
              <a:spcBef>
                <a:spcPct val="50000"/>
              </a:spcBef>
            </a:pPr>
            <a:endParaRPr lang="it-IT"/>
          </a:p>
          <a:p>
            <a:pPr algn="l">
              <a:spcBef>
                <a:spcPct val="50000"/>
              </a:spcBef>
            </a:pPr>
            <a:r>
              <a:rPr lang="it-IT"/>
              <a:t>In dischi che consentono la scrittura incrementale si ha una VTOC per ogni traccia.</a:t>
            </a:r>
          </a:p>
          <a:p>
            <a:pPr algn="l">
              <a:spcBef>
                <a:spcPct val="50000"/>
              </a:spcBef>
            </a:pPr>
            <a:endParaRPr lang="it-IT"/>
          </a:p>
          <a:p>
            <a:pPr algn="l">
              <a:spcBef>
                <a:spcPct val="50000"/>
              </a:spcBef>
            </a:pPr>
            <a:r>
              <a:rPr lang="it-IT"/>
              <a:t>Le tracce di un CD-ROM possono essere raccolte in più </a:t>
            </a:r>
            <a:r>
              <a:rPr lang="it-IT" b="1"/>
              <a:t>sessioni</a:t>
            </a:r>
            <a:r>
              <a:rPr lang="it-IT"/>
              <a:t> creando così un CD-ROM </a:t>
            </a:r>
            <a:r>
              <a:rPr lang="it-IT" b="1"/>
              <a:t>multisessione</a:t>
            </a:r>
            <a:r>
              <a:rPr lang="it-IT"/>
              <a:t>.</a:t>
            </a:r>
            <a:endParaRPr lang="it-IT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DVD</a:t>
            </a:r>
          </a:p>
        </p:txBody>
      </p:sp>
      <p:pic>
        <p:nvPicPr>
          <p:cNvPr id="106500" name="Picture 4" descr="2-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684713"/>
            <a:ext cx="5516563" cy="1560512"/>
          </a:xfrm>
          <a:prstGeom prst="rect">
            <a:avLst/>
          </a:prstGeom>
          <a:noFill/>
        </p:spPr>
      </p:pic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604838" y="1106488"/>
            <a:ext cx="8134350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spcBef>
                <a:spcPct val="50000"/>
              </a:spcBef>
            </a:pPr>
            <a:r>
              <a:rPr lang="it-IT"/>
              <a:t>Il DVD si differenzia dal CD-ROM per la maggiore capienza disponibile per la memorizzazione di dati.</a:t>
            </a:r>
          </a:p>
          <a:p>
            <a:pPr marL="342900" indent="-342900" algn="l">
              <a:spcBef>
                <a:spcPct val="50000"/>
              </a:spcBef>
            </a:pPr>
            <a:r>
              <a:rPr lang="it-IT"/>
              <a:t>Questa maggiore capienza (almeno 4.7 GB) è dovuta all’uso di pit più piccoli e di una spirale più stretta.</a:t>
            </a:r>
          </a:p>
          <a:p>
            <a:pPr marL="342900" indent="-342900" algn="l">
              <a:spcBef>
                <a:spcPct val="50000"/>
              </a:spcBef>
            </a:pPr>
            <a:r>
              <a:rPr lang="it-IT"/>
              <a:t>Abbiamo quattro formati per i DVD: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it-IT"/>
              <a:t>Singolo lato, singolo strato (4.7 GB)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it-IT"/>
              <a:t>Singolo lato, doppio strato (8.5 GB)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it-IT"/>
              <a:t>Doppio lato, singolo strato (9,4 GB)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it-IT"/>
              <a:t>Doppio lato, doppio strato (17 GB)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4441825" y="1260475"/>
            <a:ext cx="4392613" cy="242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Solitamente l’organizzazione più comune di un PC comporta la presenza di una scheda madre sui quali trovano posto la CPU, i moduli di memoria e vari slot nei quali inserire schede aggiuntive.</a:t>
            </a:r>
          </a:p>
          <a:p>
            <a:pPr algn="l">
              <a:spcBef>
                <a:spcPct val="50000"/>
              </a:spcBef>
            </a:pPr>
            <a:r>
              <a:rPr lang="it-IT"/>
              <a:t>Inoltre contiene un bus stampato lungo tutta la sua lunghezza e alcune prese alle quali collegare le schede di I/O (bus PCI)</a:t>
            </a: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27163"/>
          </a:xfrm>
        </p:spPr>
        <p:txBody>
          <a:bodyPr/>
          <a:lstStyle/>
          <a:p>
            <a:r>
              <a:rPr lang="en-US"/>
              <a:t>Input/Output</a:t>
            </a:r>
            <a:br>
              <a:rPr lang="en-US"/>
            </a:br>
            <a:r>
              <a:rPr lang="en-US" sz="2400"/>
              <a:t>Bus (1)</a:t>
            </a:r>
          </a:p>
        </p:txBody>
      </p:sp>
      <p:pic>
        <p:nvPicPr>
          <p:cNvPr id="107524" name="Picture 4" descr="2-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1265238"/>
            <a:ext cx="3514725" cy="2359025"/>
          </a:xfrm>
          <a:prstGeom prst="rect">
            <a:avLst/>
          </a:prstGeom>
          <a:noFill/>
        </p:spPr>
      </p:pic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403225" y="4191000"/>
            <a:ext cx="83232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Ciascun dispositivo di I/O è formato dal dispositivo (lettore di dischi ad esempio) e da un controller che trova posto in uno degli slot della scheda madre.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411163" y="4943475"/>
            <a:ext cx="83232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Il compito del controller è quello di governare il dispositivo di I/O cui è collegato e di gestire il suo accesso al bus.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65263"/>
          </a:xfrm>
        </p:spPr>
        <p:txBody>
          <a:bodyPr/>
          <a:lstStyle/>
          <a:p>
            <a:r>
              <a:rPr lang="en-US"/>
              <a:t>Input/Output</a:t>
            </a:r>
            <a:br>
              <a:rPr lang="en-US"/>
            </a:br>
            <a:r>
              <a:rPr lang="en-US" sz="2400"/>
              <a:t>Bus (2)</a:t>
            </a:r>
          </a:p>
        </p:txBody>
      </p:sp>
      <p:pic>
        <p:nvPicPr>
          <p:cNvPr id="108548" name="Picture 4" descr="2-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850" y="1368425"/>
            <a:ext cx="5287963" cy="2279650"/>
          </a:xfrm>
          <a:prstGeom prst="rect">
            <a:avLst/>
          </a:prstGeom>
          <a:noFill/>
        </p:spPr>
      </p:pic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403225" y="3883025"/>
            <a:ext cx="832326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/>
              <a:t>Per gestire in modo efficiente il bus, un chip chiamato </a:t>
            </a:r>
            <a:r>
              <a:rPr lang="it-IT" b="1"/>
              <a:t>arbitro del bus</a:t>
            </a:r>
            <a:r>
              <a:rPr lang="it-IT"/>
              <a:t> stabilisce il turno di utilizzo del bus, dando precedenza alle richieste dei dispositivi di I/O rispetto alla CPU poiché mettere in attesa un dispositivo di I/O potrebbe significare perdita dei dati.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14475"/>
          </a:xfrm>
        </p:spPr>
        <p:txBody>
          <a:bodyPr/>
          <a:lstStyle/>
          <a:p>
            <a:r>
              <a:rPr lang="en-US"/>
              <a:t>Input/Output</a:t>
            </a:r>
            <a:br>
              <a:rPr lang="en-US"/>
            </a:br>
            <a:r>
              <a:rPr lang="en-US" sz="2400"/>
              <a:t>Bus (3)</a:t>
            </a:r>
          </a:p>
        </p:txBody>
      </p:sp>
      <p:pic>
        <p:nvPicPr>
          <p:cNvPr id="109572" name="Picture 4" descr="2-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1323975"/>
            <a:ext cx="4303713" cy="2628900"/>
          </a:xfrm>
          <a:prstGeom prst="rect">
            <a:avLst/>
          </a:prstGeom>
          <a:noFill/>
        </p:spPr>
      </p:pic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4738688" y="1317625"/>
            <a:ext cx="4013200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/>
              <a:t>Nella corsa all’ottenimento di performance migliori si sono sviluppate architetture in cui sono presenti più bus.</a:t>
            </a:r>
          </a:p>
          <a:p>
            <a:pPr algn="just">
              <a:spcBef>
                <a:spcPct val="50000"/>
              </a:spcBef>
            </a:pPr>
            <a:r>
              <a:rPr lang="it-IT"/>
              <a:t>Nella figura possiamo vedere l’esistenza di un bus dedicato per la comunicazione tra memoria e CPU in modo che il traffico fra memoria e CPU non occupi il bus PCI.</a:t>
            </a:r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268288" y="4386263"/>
            <a:ext cx="87122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it-IT"/>
              <a:t>A sua volta il bus dedicato è connesso tramite il PCI bridge al bus PCI (Peripheral Component Interconnect).</a:t>
            </a:r>
          </a:p>
          <a:p>
            <a:pPr algn="l">
              <a:spcBef>
                <a:spcPct val="50000"/>
              </a:spcBef>
            </a:pPr>
            <a:r>
              <a:rPr lang="it-IT"/>
              <a:t>Le periferiche a larga banda (cioè ad alta velocità di trasferimento) sono connesse al bus PCI.</a:t>
            </a:r>
          </a:p>
          <a:p>
            <a:pPr algn="l">
              <a:spcBef>
                <a:spcPct val="50000"/>
              </a:spcBef>
            </a:pPr>
            <a:r>
              <a:rPr lang="it-IT"/>
              <a:t>Il bus PCI ha un ponte verso il bus ISA (Industry Standard Architecture) in modo da utilizzare i controllori ISA e i dispositivi ad essi collegati.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CRT Monitor</a:t>
            </a:r>
          </a:p>
        </p:txBody>
      </p:sp>
      <p:pic>
        <p:nvPicPr>
          <p:cNvPr id="110596" name="Picture 4" descr="2-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813" y="746125"/>
            <a:ext cx="6359525" cy="3052763"/>
          </a:xfrm>
          <a:prstGeom prst="rect">
            <a:avLst/>
          </a:prstGeom>
          <a:noFill/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90525" y="3841750"/>
            <a:ext cx="8323263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/>
              <a:t>Un monitor CRT (Cathode Ray Tube) contiene un tubo a raggi catodici. Il CRT è dotato di un cannone elettronico che invia un fascio di elettroni verso uno schermo fosforescente posto dietro lo schermo frontale sul quale si compone l’immagine.</a:t>
            </a:r>
          </a:p>
          <a:p>
            <a:pPr algn="just">
              <a:spcBef>
                <a:spcPct val="50000"/>
              </a:spcBef>
            </a:pPr>
            <a:r>
              <a:rPr lang="it-IT"/>
              <a:t>Per ogni immagine che si forma sullo schermo il cannone elettronico disegna tante linee spostandosi a “zig-zag” sullo schermo.</a:t>
            </a:r>
          </a:p>
          <a:p>
            <a:pPr algn="just">
              <a:spcBef>
                <a:spcPct val="50000"/>
              </a:spcBef>
            </a:pPr>
            <a:r>
              <a:rPr lang="it-IT"/>
              <a:t>Un dispositivo di questo tipo che produce un’immagine linea per linea è un dispositivo a </a:t>
            </a:r>
            <a:r>
              <a:rPr lang="it-IT" b="1"/>
              <a:t>scansione raster</a:t>
            </a:r>
            <a:r>
              <a:rPr lang="it-IT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Schermi Piatti</a:t>
            </a:r>
          </a:p>
        </p:txBody>
      </p:sp>
      <p:pic>
        <p:nvPicPr>
          <p:cNvPr id="111620" name="Picture 4" descr="2-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038" y="901700"/>
            <a:ext cx="5081587" cy="3448050"/>
          </a:xfrm>
          <a:prstGeom prst="rect">
            <a:avLst/>
          </a:prstGeom>
          <a:noFill/>
        </p:spPr>
      </p:pic>
      <p:sp>
        <p:nvSpPr>
          <p:cNvPr id="111622" name="Text Box 6"/>
          <p:cNvSpPr txBox="1">
            <a:spLocks noChangeArrowheads="1"/>
          </p:cNvSpPr>
          <p:nvPr/>
        </p:nvSpPr>
        <p:spPr bwMode="auto">
          <a:xfrm>
            <a:off x="5640388" y="942975"/>
            <a:ext cx="3276600" cy="317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 sz="1400" b="1"/>
              <a:t>La tecnologia più comune alla base degli schermi piatti è quella dello schermo a cristalli liquidi, LCD (Liquid Crystal Display).</a:t>
            </a:r>
          </a:p>
          <a:p>
            <a:pPr algn="just">
              <a:spcBef>
                <a:spcPct val="50000"/>
              </a:spcBef>
            </a:pPr>
            <a:r>
              <a:rPr lang="it-IT" sz="1400" b="1"/>
              <a:t>Uno schermo LCD consiste in due lastre di vetro tra le quali è posto un cristallo liquido.</a:t>
            </a:r>
          </a:p>
          <a:p>
            <a:pPr algn="just">
              <a:spcBef>
                <a:spcPct val="50000"/>
              </a:spcBef>
            </a:pPr>
            <a:r>
              <a:rPr lang="it-IT" sz="1400" b="1"/>
              <a:t>Alle lastre sono attaccati degli elettrodi trasparenti utilizzati per creare campi elettrici all’interno del cristallo liquido.</a:t>
            </a:r>
          </a:p>
          <a:p>
            <a:pPr algn="just">
              <a:spcBef>
                <a:spcPct val="50000"/>
              </a:spcBef>
            </a:pPr>
            <a:r>
              <a:rPr lang="it-IT" sz="1400" b="1"/>
              <a:t>Inoltre sono presenti sulle due lastre dei filtri polarizzati.</a:t>
            </a:r>
          </a:p>
        </p:txBody>
      </p:sp>
      <p:sp>
        <p:nvSpPr>
          <p:cNvPr id="111623" name="Text Box 7"/>
          <p:cNvSpPr txBox="1">
            <a:spLocks noChangeArrowheads="1"/>
          </p:cNvSpPr>
          <p:nvPr/>
        </p:nvSpPr>
        <p:spPr bwMode="auto">
          <a:xfrm>
            <a:off x="412750" y="4424363"/>
            <a:ext cx="8370888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 sz="1400" b="1"/>
              <a:t>I cristalli liquidi sono molecole organiche viscose che si muovono come un liquido, ma che hanno una struttura spaziale simile a quella di un cristallo.</a:t>
            </a:r>
          </a:p>
          <a:p>
            <a:pPr algn="just">
              <a:spcBef>
                <a:spcPct val="50000"/>
              </a:spcBef>
            </a:pPr>
            <a:r>
              <a:rPr lang="it-IT" sz="1400" b="1"/>
              <a:t>Quando tutte le molecole sono orientate nella stessa direzione, le proprietà ottiche del cristallo dipendono dalla polarizzazione della luce incidente.</a:t>
            </a:r>
          </a:p>
          <a:p>
            <a:pPr algn="just">
              <a:spcBef>
                <a:spcPct val="50000"/>
              </a:spcBef>
            </a:pPr>
            <a:r>
              <a:rPr lang="it-IT" sz="1400" b="1"/>
              <a:t>E’ possibile modificare l’allineamento dei cristalli e quindi le proprietà ottiche. In particolare si può controllare l’intensità della luce uscente. Questo principio è utilizzato per la costruzione degli schermi.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Mouse</a:t>
            </a:r>
          </a:p>
        </p:txBody>
      </p:sp>
      <p:pic>
        <p:nvPicPr>
          <p:cNvPr id="112644" name="Picture 4" descr="2-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8338" y="2906713"/>
            <a:ext cx="5546725" cy="3435350"/>
          </a:xfrm>
          <a:prstGeom prst="rect">
            <a:avLst/>
          </a:prstGeom>
          <a:noFill/>
        </p:spPr>
      </p:pic>
      <p:sp>
        <p:nvSpPr>
          <p:cNvPr id="112646" name="Text Box 6"/>
          <p:cNvSpPr txBox="1">
            <a:spLocks noChangeArrowheads="1"/>
          </p:cNvSpPr>
          <p:nvPr/>
        </p:nvSpPr>
        <p:spPr bwMode="auto">
          <a:xfrm>
            <a:off x="366713" y="942975"/>
            <a:ext cx="8550275" cy="217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 sz="1600" b="1"/>
              <a:t>Fra i dispositivi di I/O troviamo il mouse. Il suo utilizzo è dovuto alla diffusione di ambienti grafici (Macintosh e Windows).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Il movimento impresso al mouse di trasmette al puntatore sullo schermo utilizzato per effettuare operazioni di puntamento e selezione degli oggetti presenti sullo schermo.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Esistono mouse meccanici, ottici e opto-meccanici.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I mouse meccanici riescono a rilevare lo spostamento attraverso la rotazione di una pallina di gomma posta al di sotto del mouse.</a:t>
            </a:r>
          </a:p>
        </p:txBody>
      </p:sp>
      <p:sp>
        <p:nvSpPr>
          <p:cNvPr id="112647" name="Rectangle 7"/>
          <p:cNvSpPr>
            <a:spLocks noChangeArrowheads="1"/>
          </p:cNvSpPr>
          <p:nvPr/>
        </p:nvSpPr>
        <p:spPr bwMode="auto">
          <a:xfrm>
            <a:off x="376238" y="3059113"/>
            <a:ext cx="575945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it-IT" sz="1600" b="1"/>
              <a:t>I mouse ottici invece utilizzano l’emissione luminosa di un LED.</a:t>
            </a:r>
          </a:p>
          <a:p>
            <a:pPr algn="just"/>
            <a:r>
              <a:rPr lang="it-IT" sz="1600" b="1"/>
              <a:t>I mouse opto-meccanici combinano gli spostamenti della pallina di gomma e le emissioni luminose del LED.</a:t>
            </a:r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377825" y="4141788"/>
            <a:ext cx="57594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it-IT" sz="1600" b="1"/>
              <a:t>Ogni mouse è dotato di uno o più pulsanti cui sono affidate delle operazioni da effettuare sugli oggetti puntati o selezionati.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Processing Unit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600" y="1344613"/>
            <a:ext cx="8432800" cy="1017587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3200"/>
              <a:t>Il “Ciclo del Percorso Dati” è il processo che consiste nel muovere gli operandi verso la ALU, far eseguire l‘istruzione e salvarne il contenuto (in un altro registro).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  <a:p>
            <a:pPr algn="ctr">
              <a:lnSpc>
                <a:spcPct val="80000"/>
              </a:lnSpc>
              <a:buFontTx/>
              <a:buNone/>
            </a:pPr>
            <a:endParaRPr lang="en-US" sz="3200"/>
          </a:p>
        </p:txBody>
      </p:sp>
      <p:sp>
        <p:nvSpPr>
          <p:cNvPr id="133124" name="AutoShape 4"/>
          <p:cNvSpPr>
            <a:spLocks noChangeArrowheads="1"/>
          </p:cNvSpPr>
          <p:nvPr/>
        </p:nvSpPr>
        <p:spPr bwMode="auto">
          <a:xfrm>
            <a:off x="4089400" y="3200400"/>
            <a:ext cx="800100" cy="1054100"/>
          </a:xfrm>
          <a:prstGeom prst="downArrow">
            <a:avLst>
              <a:gd name="adj1" fmla="val 50000"/>
              <a:gd name="adj2" fmla="val 329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133126" name="Rectangle 6"/>
          <p:cNvSpPr>
            <a:spLocks noChangeArrowheads="1"/>
          </p:cNvSpPr>
          <p:nvPr/>
        </p:nvSpPr>
        <p:spPr bwMode="auto">
          <a:xfrm>
            <a:off x="1244600" y="4468813"/>
            <a:ext cx="7518400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3200"/>
              <a:t>Il Ciclo del Percorso dati chiarisce: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3200"/>
              <a:t>Cosa sa fare una macchina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3200"/>
              <a:t>Quanto veloce è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en-US" sz="3200"/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en-US" sz="3200"/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en-US" sz="3200"/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en-US" sz="3200"/>
          </a:p>
          <a:p>
            <a:pPr marL="609600" indent="-609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Printers (1)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0" y="3932238"/>
            <a:ext cx="4300538" cy="541337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200" b="1"/>
              <a:t>(a) Lettera “A” su una matrice 5x7.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200" b="1"/>
              <a:t>(b) Lettera “A” stampata con 24 aghi in sovrapposizione</a:t>
            </a:r>
          </a:p>
        </p:txBody>
      </p:sp>
      <p:pic>
        <p:nvPicPr>
          <p:cNvPr id="113668" name="Picture 4" descr="2-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4538" y="1481138"/>
            <a:ext cx="3786187" cy="2332037"/>
          </a:xfrm>
          <a:prstGeom prst="rect">
            <a:avLst/>
          </a:prstGeom>
          <a:noFill/>
        </p:spPr>
      </p:pic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249238" y="1562100"/>
            <a:ext cx="3906837" cy="16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 sz="1600" b="1"/>
              <a:t>ad aghi: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durante la stampa un certo numero di aghi (da 7 a 24) vengono attivati elettromagneticamente. Ogni carattere è composto da una matrice di 5 x 7 punti.</a:t>
            </a: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173038" y="1001713"/>
            <a:ext cx="442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it-IT" b="1"/>
              <a:t>Esistono diverse tecnologie di stampa:</a:t>
            </a:r>
          </a:p>
        </p:txBody>
      </p: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425450" y="4648200"/>
            <a:ext cx="8443913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 sz="1600" b="1"/>
              <a:t>A getto d’inchiostro: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durante la stampa una testina mobile contenente una cartuccia d’inchiostro scorre orizzontalmente lungo il foglio spruzzando l’inchiostro in piccole gocce attraverso degli ugelli.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Le stampanti a getto d’inchiostro hanno solitamente una risoluzione di 1200 dpi (dots per inch, “punti per pollice”)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Printers (2)</a:t>
            </a:r>
          </a:p>
        </p:txBody>
      </p:sp>
      <p:pic>
        <p:nvPicPr>
          <p:cNvPr id="114692" name="Picture 4" descr="2-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3788" y="965200"/>
            <a:ext cx="3829050" cy="3238500"/>
          </a:xfrm>
          <a:prstGeom prst="rect">
            <a:avLst/>
          </a:prstGeom>
          <a:noFill/>
        </p:spPr>
      </p:pic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82575" y="944563"/>
            <a:ext cx="4371975" cy="547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 sz="1600" b="1"/>
              <a:t>A laser: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Il componente principale di questa tecnologia è un tamburo rotante caricato fino a circa 1000 volt e rivestito di materiale fotosensibile.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Il laser, linea per linea, colpisce il tamburo creando regione scure e regioni chiare.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Le regioni colpite dal laser perdono la loro carica.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Le zone cariche passando vicino al toner lo attirano e la linea ricoperta di toner viene premuta sul foglio di carta.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Il foglio di carta successivamente viene riscaldato e il toner viene impresso sulla superficie del foglio.</a:t>
            </a:r>
          </a:p>
          <a:p>
            <a:pPr algn="just">
              <a:spcBef>
                <a:spcPct val="50000"/>
              </a:spcBef>
            </a:pPr>
            <a:r>
              <a:rPr lang="it-IT" sz="1600" b="1"/>
              <a:t>Il tamburo, nella zona della linea appena stampata, viene ripulito e rivestito di materiale fotosensibile per ricominciare così il procedimento.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4" name="Picture 4" descr="2-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1338" y="722313"/>
            <a:ext cx="5892800" cy="3424237"/>
          </a:xfrm>
          <a:prstGeom prst="rect">
            <a:avLst/>
          </a:prstGeom>
          <a:noFill/>
        </p:spPr>
      </p:pic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Cameras</a:t>
            </a:r>
          </a:p>
        </p:txBody>
      </p:sp>
      <p:sp>
        <p:nvSpPr>
          <p:cNvPr id="122885" name="Text Box 5"/>
          <p:cNvSpPr txBox="1">
            <a:spLocks noChangeArrowheads="1"/>
          </p:cNvSpPr>
          <p:nvPr/>
        </p:nvSpPr>
        <p:spPr bwMode="auto">
          <a:xfrm>
            <a:off x="165100" y="1173163"/>
            <a:ext cx="2803525" cy="296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 sz="1400" b="1"/>
              <a:t>In una macchina digitale la pellicola viene sostituita da una griglia di CCD (Charge-Coupled Device) sensibili alla luce.</a:t>
            </a:r>
          </a:p>
          <a:p>
            <a:pPr algn="just">
              <a:spcBef>
                <a:spcPct val="50000"/>
              </a:spcBef>
            </a:pPr>
            <a:r>
              <a:rPr lang="it-IT" sz="1400" b="1"/>
              <a:t>Ogni pixel viene realizzato attraverso il raggruppamento di 4 CCD: uno sensibile alla luce blu, uno sensibile alla luce rossa e due alla luce verde poiché l’occhio umano è più sensibile alla luce di questo colore.</a:t>
            </a:r>
          </a:p>
        </p:txBody>
      </p:sp>
      <p:sp>
        <p:nvSpPr>
          <p:cNvPr id="122887" name="Text Box 7"/>
          <p:cNvSpPr txBox="1">
            <a:spLocks noChangeArrowheads="1"/>
          </p:cNvSpPr>
          <p:nvPr/>
        </p:nvSpPr>
        <p:spPr bwMode="auto">
          <a:xfrm>
            <a:off x="182563" y="4587875"/>
            <a:ext cx="8753475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it-IT" sz="1400" b="1"/>
              <a:t>Nel momento in cui viene premuto il tasto di scatto, i CCD leggono l’immagine che successivamente viene memorizzata nella memoria della macchina fotografica come una griglia di pixel.</a:t>
            </a:r>
          </a:p>
          <a:p>
            <a:pPr algn="just">
              <a:spcBef>
                <a:spcPct val="50000"/>
              </a:spcBef>
            </a:pPr>
            <a:r>
              <a:rPr lang="it-IT" sz="1400" b="1"/>
              <a:t>Il software della macchina provvede successivamente ad altre elaborazioni per migliorare la qualità della foto.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Principi di progettazione dei calcolatori moderni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173163"/>
            <a:ext cx="8428038" cy="4808537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sz="2000"/>
              <a:t>Tutte le istruzioni sono eseguite direttamente dall’hardware</a:t>
            </a:r>
          </a:p>
          <a:p>
            <a:pPr lvl="3">
              <a:lnSpc>
                <a:spcPct val="90000"/>
              </a:lnSpc>
              <a:buFontTx/>
              <a:buChar char="•"/>
            </a:pPr>
            <a:r>
              <a:rPr lang="en-US" sz="1800"/>
              <a:t>Tutte le comuni istruzioni sono eseguite a livello hardware senza utilizzo di interprete e microistruzioni con il vantaggio di una maggiore velocità.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000"/>
              <a:t>Massimizzare la frequenza di emissione delle istruzioni</a:t>
            </a:r>
          </a:p>
          <a:p>
            <a:pPr lvl="3">
              <a:lnSpc>
                <a:spcPct val="90000"/>
              </a:lnSpc>
              <a:buFontTx/>
              <a:buChar char="•"/>
            </a:pPr>
            <a:r>
              <a:rPr lang="en-US" sz="1800"/>
              <a:t>L’obiettivo è quello di eseguire quante più istruzioni possibili al secondo e per questo è importante il parallelismo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000"/>
              <a:t>Le istruzioni devono essere facili da decodificare</a:t>
            </a:r>
          </a:p>
          <a:p>
            <a:pPr lvl="3">
              <a:lnSpc>
                <a:spcPct val="90000"/>
              </a:lnSpc>
              <a:buFontTx/>
              <a:buChar char="•"/>
            </a:pPr>
            <a:r>
              <a:rPr lang="en-US" sz="1800"/>
              <a:t>Delle istruzioni facili da decodificare consentono di aumentare la frequenza di emissione delle stesse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000"/>
              <a:t>Solo le istruzioni di caricamento e di memorizzazione devono riferirsi alla memoria</a:t>
            </a:r>
          </a:p>
          <a:p>
            <a:pPr lvl="3">
              <a:lnSpc>
                <a:spcPct val="90000"/>
              </a:lnSpc>
              <a:buFontTx/>
              <a:buChar char="•"/>
            </a:pPr>
            <a:r>
              <a:rPr lang="en-US" sz="1800"/>
              <a:t>Limitare gli accessi alla memoria consente delle esecuzioni più veloci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000"/>
              <a:t>Abbondanza di registri</a:t>
            </a:r>
          </a:p>
          <a:p>
            <a:pPr lvl="3">
              <a:lnSpc>
                <a:spcPct val="90000"/>
              </a:lnSpc>
              <a:buFontTx/>
              <a:buChar char="•"/>
            </a:pPr>
            <a:r>
              <a:rPr lang="en-US" sz="1800"/>
              <a:t>un grande numero di registri minimizza il numero di accessi in memoria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Parallelismo</a:t>
            </a:r>
          </a:p>
        </p:txBody>
      </p:sp>
      <p:sp>
        <p:nvSpPr>
          <p:cNvPr id="245763" name="Text Box 3"/>
          <p:cNvSpPr txBox="1">
            <a:spLocks noChangeArrowheads="1"/>
          </p:cNvSpPr>
          <p:nvPr/>
        </p:nvSpPr>
        <p:spPr bwMode="auto">
          <a:xfrm>
            <a:off x="379413" y="830263"/>
            <a:ext cx="80391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it-IT" b="1"/>
              <a:t>Tassonomia di Flynn </a:t>
            </a:r>
          </a:p>
          <a:p>
            <a:r>
              <a:rPr lang="it-IT"/>
              <a:t/>
            </a:r>
            <a:br>
              <a:rPr lang="it-IT"/>
            </a:br>
            <a:r>
              <a:rPr lang="it-IT"/>
              <a:t> </a:t>
            </a:r>
          </a:p>
        </p:txBody>
      </p:sp>
      <p:graphicFrame>
        <p:nvGraphicFramePr>
          <p:cNvPr id="245808" name="Group 48"/>
          <p:cNvGraphicFramePr>
            <a:graphicFrameLocks noGrp="1"/>
          </p:cNvGraphicFramePr>
          <p:nvPr/>
        </p:nvGraphicFramePr>
        <p:xfrm>
          <a:off x="1487488" y="1276350"/>
          <a:ext cx="6096000" cy="4672966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1354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it-IT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Single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Stream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Multiple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Stream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03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Single Instruction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Stream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SISD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(Calcolatori sequenziali)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SIMD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(più processori eseguono la stessa istruzione su dati diversi)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54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Multiple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Stream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(più processori eseguono istruzioni differenti sullo stesso dato – non realizzabile!)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MIMD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(più processori eseguono istruzioni differenti su dati differenti)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Parallelismo a livello di istruzione (1)</a:t>
            </a:r>
          </a:p>
        </p:txBody>
      </p:sp>
      <p:sp>
        <p:nvSpPr>
          <p:cNvPr id="247811" name="Text Box 3"/>
          <p:cNvSpPr txBox="1">
            <a:spLocks noChangeArrowheads="1"/>
          </p:cNvSpPr>
          <p:nvPr/>
        </p:nvSpPr>
        <p:spPr bwMode="auto">
          <a:xfrm>
            <a:off x="784225" y="1179513"/>
            <a:ext cx="7677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400"/>
              <a:t>Per parallelismo si intende la capacità di eseguire più azioni allo stesso istante.</a:t>
            </a:r>
          </a:p>
          <a:p>
            <a:pPr algn="l"/>
            <a:r>
              <a:rPr lang="it-IT" sz="2400"/>
              <a:t>Esistono due tipologie di parallelismo:</a:t>
            </a:r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20700" y="2468563"/>
            <a:ext cx="8148638" cy="2103437"/>
          </a:xfrm>
          <a:noFill/>
          <a:ln/>
        </p:spPr>
        <p:txBody>
          <a:bodyPr/>
          <a:lstStyle/>
          <a:p>
            <a:pPr lvl="1"/>
            <a:r>
              <a:rPr lang="it-IT"/>
              <a:t>a livello di processore, e quindi sono presenti più processori che lavorano congiuntamente sullo stesso problema</a:t>
            </a:r>
          </a:p>
          <a:p>
            <a:pPr lvl="1">
              <a:buFontTx/>
              <a:buNone/>
            </a:pPr>
            <a:endParaRPr lang="it-IT"/>
          </a:p>
          <a:p>
            <a:pPr lvl="1"/>
            <a:r>
              <a:rPr lang="it-IT"/>
              <a:t>a livello di istruzione, cioè il parallelismo viene sfruttato all’interno delle singole istruzioni per fare in modo che l’elaboratore esegue più istruzioni contemporaneamente.</a:t>
            </a:r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809625" y="4786313"/>
            <a:ext cx="76771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400"/>
              <a:t>Uno dei concetti applicati è quello di </a:t>
            </a:r>
            <a:r>
              <a:rPr lang="it-IT" sz="2400" b="1"/>
              <a:t>pipeline</a:t>
            </a:r>
            <a:r>
              <a:rPr lang="it-IT" sz="2400"/>
              <a:t>.</a:t>
            </a:r>
          </a:p>
          <a:p>
            <a:pPr algn="l"/>
            <a:r>
              <a:rPr lang="it-IT" sz="2400"/>
              <a:t>Il meccanismo di pipeline divide il ciclo di esecuzione in più parti e ciascuna parte è affidata ad una componente hardware.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Parallelismo a livello di istruzione (2)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588" y="5588000"/>
            <a:ext cx="8736012" cy="825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Pipeline a cinque fasi</a:t>
            </a:r>
          </a:p>
          <a:p>
            <a:pPr>
              <a:lnSpc>
                <a:spcPct val="90000"/>
              </a:lnSpc>
            </a:pPr>
            <a:r>
              <a:rPr lang="en-US" sz="1800"/>
              <a:t>Avanzamento degli stadi in funzione del tempo. Sono rappresentanti nove cicli</a:t>
            </a:r>
          </a:p>
        </p:txBody>
      </p:sp>
      <p:pic>
        <p:nvPicPr>
          <p:cNvPr id="249860" name="Picture 4" descr="2-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425" y="968375"/>
            <a:ext cx="7850188" cy="444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Architetture superscalari (1)</a:t>
            </a:r>
          </a:p>
        </p:txBody>
      </p:sp>
      <p:sp>
        <p:nvSpPr>
          <p:cNvPr id="251907" name="Text Box 3"/>
          <p:cNvSpPr txBox="1">
            <a:spLocks noChangeArrowheads="1"/>
          </p:cNvSpPr>
          <p:nvPr/>
        </p:nvSpPr>
        <p:spPr bwMode="auto">
          <a:xfrm>
            <a:off x="398463" y="1547813"/>
            <a:ext cx="8045450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400"/>
              <a:t>L’Intel ha dotato i propri processori, a partire dal 486, di una pipeline, e a partire dal Pentium, di due pipeline a cinque stadi.</a:t>
            </a:r>
          </a:p>
          <a:p>
            <a:pPr algn="l"/>
            <a:endParaRPr lang="it-IT" sz="2400"/>
          </a:p>
          <a:p>
            <a:pPr algn="l"/>
            <a:r>
              <a:rPr lang="it-IT" sz="2400"/>
              <a:t>La pipeline principale detta pipeline </a:t>
            </a:r>
            <a:r>
              <a:rPr lang="it-IT" sz="2400" i="1"/>
              <a:t>u</a:t>
            </a:r>
            <a:r>
              <a:rPr lang="it-IT" sz="2400"/>
              <a:t> poteva eseguire una qualsiasi istruzione Pentium.</a:t>
            </a:r>
          </a:p>
          <a:p>
            <a:pPr algn="l"/>
            <a:endParaRPr lang="it-IT" sz="2400"/>
          </a:p>
          <a:p>
            <a:pPr algn="l"/>
            <a:r>
              <a:rPr lang="it-IT" sz="2400"/>
              <a:t>La seconda pipeline, detta pipeline </a:t>
            </a:r>
            <a:r>
              <a:rPr lang="it-IT" sz="2400" i="1"/>
              <a:t>v</a:t>
            </a:r>
            <a:r>
              <a:rPr lang="it-IT" sz="2400"/>
              <a:t>, invece eseguiva solo semplici istruzioni su interi e una su numeri a virgola mobile.</a:t>
            </a:r>
          </a:p>
          <a:p>
            <a:pPr algn="l"/>
            <a:endParaRPr lang="it-IT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Architetture superscalari (2)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183188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1800"/>
              <a:t>Doppia pipeline a cinque stadi con unità di fetch dell’istruzione in comune.</a:t>
            </a:r>
          </a:p>
        </p:txBody>
      </p:sp>
      <p:pic>
        <p:nvPicPr>
          <p:cNvPr id="253956" name="Picture 4" descr="2-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475" y="2106613"/>
            <a:ext cx="7618413" cy="2039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Architetture superscalari (3)</a:t>
            </a:r>
          </a:p>
        </p:txBody>
      </p:sp>
      <p:sp>
        <p:nvSpPr>
          <p:cNvPr id="256003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400"/>
              <a:t>E’ una architettura nella quale esiste una sola pipeline alla quale vengono  associate più unità funzionali.</a:t>
            </a:r>
          </a:p>
          <a:p>
            <a:pPr algn="l"/>
            <a:endParaRPr lang="it-IT" sz="2400"/>
          </a:p>
        </p:txBody>
      </p:sp>
      <p:pic>
        <p:nvPicPr>
          <p:cNvPr id="256004" name="Picture 4" descr="2-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75" y="2082800"/>
            <a:ext cx="6423025" cy="4003675"/>
          </a:xfrm>
          <a:prstGeom prst="rect">
            <a:avLst/>
          </a:prstGeom>
          <a:noFill/>
        </p:spPr>
      </p:pic>
      <p:sp>
        <p:nvSpPr>
          <p:cNvPr id="2560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7500" y="6183313"/>
            <a:ext cx="8585200" cy="381000"/>
          </a:xfrm>
          <a:noFill/>
          <a:ln/>
        </p:spPr>
        <p:txBody>
          <a:bodyPr/>
          <a:lstStyle/>
          <a:p>
            <a:pPr algn="ctr">
              <a:buFontTx/>
              <a:buNone/>
            </a:pPr>
            <a:r>
              <a:rPr lang="en-US" sz="1800"/>
              <a:t>Processore superscalare con cinque unità funzionali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Instruction Execution Steps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625" y="1036638"/>
            <a:ext cx="8258175" cy="512286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2000"/>
              <a:t>(Fetch / Execute)</a:t>
            </a:r>
          </a:p>
          <a:p>
            <a:pPr>
              <a:buFontTx/>
              <a:buAutoNum type="arabicPeriod"/>
            </a:pPr>
            <a:endParaRPr lang="en-US" sz="2000"/>
          </a:p>
          <a:p>
            <a:pPr>
              <a:buFontTx/>
              <a:buAutoNum type="arabicPeriod"/>
            </a:pPr>
            <a:r>
              <a:rPr lang="en-US" sz="2000"/>
              <a:t>Preleva la successiva istruzione dalla memoria e la porta nell’IR</a:t>
            </a:r>
          </a:p>
          <a:p>
            <a:pPr>
              <a:buFontTx/>
              <a:buAutoNum type="arabicPeriod"/>
            </a:pPr>
            <a:r>
              <a:rPr lang="en-US" sz="2000"/>
              <a:t>Modifica il valore del PC per farlo puntare alla successiva istruzione</a:t>
            </a:r>
          </a:p>
          <a:p>
            <a:pPr>
              <a:buFontTx/>
              <a:buAutoNum type="arabicPeriod"/>
            </a:pPr>
            <a:r>
              <a:rPr lang="en-US" sz="2000"/>
              <a:t>Determina il tipo di istruzione appena prelevata</a:t>
            </a:r>
          </a:p>
          <a:p>
            <a:pPr>
              <a:buFontTx/>
              <a:buAutoNum type="arabicPeriod"/>
            </a:pPr>
            <a:r>
              <a:rPr lang="en-US" sz="2000"/>
              <a:t>Se l’istruzione usa una parola in memoria, determina dove si trova </a:t>
            </a:r>
          </a:p>
          <a:p>
            <a:pPr>
              <a:buFontTx/>
              <a:buAutoNum type="arabicPeriod"/>
            </a:pPr>
            <a:r>
              <a:rPr lang="en-US" sz="2000"/>
              <a:t>Se necessario, preleva la parola dalla memoria per portarla in un registro della CPU</a:t>
            </a:r>
          </a:p>
          <a:p>
            <a:pPr>
              <a:buFontTx/>
              <a:buAutoNum type="arabicPeriod"/>
            </a:pPr>
            <a:r>
              <a:rPr lang="en-US" sz="2000"/>
              <a:t>Esegue l’istruzione</a:t>
            </a:r>
          </a:p>
          <a:p>
            <a:pPr>
              <a:buFontTx/>
              <a:buAutoNum type="arabicPeriod"/>
            </a:pPr>
            <a:r>
              <a:rPr lang="en-US" sz="2000"/>
              <a:t>Torna al punto 1 per iniziare l’esecuzione dell’istruzione successiva.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Pipeline: Prestazioni</a:t>
            </a:r>
          </a:p>
        </p:txBody>
      </p:sp>
      <p:sp>
        <p:nvSpPr>
          <p:cNvPr id="376835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493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000"/>
              <a:t>Sia</a:t>
            </a:r>
          </a:p>
          <a:p>
            <a:pPr algn="l">
              <a:buFontTx/>
              <a:buChar char="•"/>
            </a:pPr>
            <a:r>
              <a:rPr lang="it-IT" sz="2000"/>
              <a:t>k: numero di stadi della pipeline</a:t>
            </a:r>
          </a:p>
          <a:p>
            <a:pPr algn="l">
              <a:buFontTx/>
              <a:buChar char="•"/>
            </a:pPr>
            <a:r>
              <a:rPr lang="it-IT" sz="2000"/>
              <a:t>n: numero di istruzioni da eseguire</a:t>
            </a:r>
          </a:p>
          <a:p>
            <a:pPr algn="l">
              <a:buFontTx/>
              <a:buChar char="•"/>
            </a:pPr>
            <a:r>
              <a:rPr lang="it-IT" sz="2000"/>
              <a:t>t: tempo di uno stadio (tempo massimo).</a:t>
            </a:r>
          </a:p>
          <a:p>
            <a:pPr algn="l"/>
            <a:r>
              <a:rPr lang="it-IT" sz="2000"/>
              <a:t>(si considerino inoltre trascurabili i tempi di commutazione da uno stadio al successivo)</a:t>
            </a:r>
          </a:p>
          <a:p>
            <a:pPr algn="l"/>
            <a:endParaRPr lang="it-IT" sz="2000"/>
          </a:p>
          <a:p>
            <a:pPr algn="l"/>
            <a:r>
              <a:rPr lang="it-IT" sz="2000"/>
              <a:t>Allora il tempo totale richiesto T</a:t>
            </a:r>
            <a:r>
              <a:rPr lang="it-IT" sz="2000" baseline="-25000"/>
              <a:t>pipe</a:t>
            </a:r>
            <a:r>
              <a:rPr lang="it-IT" sz="2000"/>
              <a:t> per eseguire le n istruzioni (senza salti) è:</a:t>
            </a:r>
          </a:p>
          <a:p>
            <a:pPr algn="l"/>
            <a:endParaRPr lang="it-IT" sz="2000"/>
          </a:p>
          <a:p>
            <a:r>
              <a:rPr lang="it-IT" sz="2000"/>
              <a:t>T</a:t>
            </a:r>
            <a:r>
              <a:rPr lang="it-IT" sz="2000" baseline="-25000"/>
              <a:t>pipe</a:t>
            </a:r>
            <a:r>
              <a:rPr lang="it-IT" sz="2000"/>
              <a:t>=[k + (n-1)] </a:t>
            </a:r>
            <a:r>
              <a:rPr lang="it-IT" sz="2000">
                <a:sym typeface="Symbol" pitchFamily="18" charset="2"/>
              </a:rPr>
              <a:t></a:t>
            </a:r>
            <a:r>
              <a:rPr lang="it-IT" sz="2000"/>
              <a:t>t</a:t>
            </a:r>
          </a:p>
          <a:p>
            <a:pPr algn="l"/>
            <a:endParaRPr lang="it-IT" sz="2000"/>
          </a:p>
          <a:p>
            <a:pPr algn="l"/>
            <a:r>
              <a:rPr lang="it-IT" sz="2000"/>
              <a:t>Il fattore di velocizzazione (speed-up) della pipeline rispetto ad una architettura tradizionale è:</a:t>
            </a:r>
          </a:p>
          <a:p>
            <a:pPr algn="l"/>
            <a:endParaRPr lang="it-IT" sz="2000"/>
          </a:p>
          <a:p>
            <a:pPr algn="l"/>
            <a:endParaRPr lang="it-IT"/>
          </a:p>
        </p:txBody>
      </p:sp>
      <p:graphicFrame>
        <p:nvGraphicFramePr>
          <p:cNvPr id="376838" name="Object 6"/>
          <p:cNvGraphicFramePr>
            <a:graphicFrameLocks noChangeAspect="1"/>
          </p:cNvGraphicFramePr>
          <p:nvPr/>
        </p:nvGraphicFramePr>
        <p:xfrm>
          <a:off x="2055813" y="5602288"/>
          <a:ext cx="49149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39" name="Equation" r:id="rId4" imgW="1828800" imgH="330120" progId="Equation.3">
                  <p:embed/>
                </p:oleObj>
              </mc:Choice>
              <mc:Fallback>
                <p:oleObj name="Equation" r:id="rId4" imgW="1828800" imgH="33012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813" y="5602288"/>
                        <a:ext cx="4914900" cy="88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Pipeline: Trattamento dei salti</a:t>
            </a:r>
          </a:p>
        </p:txBody>
      </p:sp>
      <p:sp>
        <p:nvSpPr>
          <p:cNvPr id="378883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000"/>
              <a:t>Le istruzioni di salto (condizionato) sono uno dei principali problemi che limitano le prestazione di una pipeline.</a:t>
            </a:r>
          </a:p>
          <a:p>
            <a:pPr algn="l"/>
            <a:endParaRPr lang="it-IT" sz="2000"/>
          </a:p>
          <a:p>
            <a:pPr algn="l"/>
            <a:r>
              <a:rPr lang="it-IT" sz="2000"/>
              <a:t>Le possibili soluzioni sono:</a:t>
            </a:r>
          </a:p>
          <a:p>
            <a:pPr algn="l"/>
            <a:endParaRPr lang="it-IT" sz="2000"/>
          </a:p>
          <a:p>
            <a:pPr algn="l">
              <a:buFontTx/>
              <a:buChar char="•"/>
            </a:pPr>
            <a:r>
              <a:rPr lang="it-IT" sz="2000"/>
              <a:t>Flussi multipli (multiple stream)</a:t>
            </a:r>
          </a:p>
          <a:p>
            <a:pPr algn="l">
              <a:buFontTx/>
              <a:buChar char="•"/>
            </a:pPr>
            <a:r>
              <a:rPr lang="it-IT" sz="2000"/>
              <a:t>Prelievo anticipato della destinazione (prefetch branch target)</a:t>
            </a:r>
          </a:p>
          <a:p>
            <a:pPr algn="l">
              <a:buFontTx/>
              <a:buChar char="•"/>
            </a:pPr>
            <a:r>
              <a:rPr lang="it-IT" sz="2000"/>
              <a:t>Buffer circolare (loop buffer)</a:t>
            </a:r>
          </a:p>
          <a:p>
            <a:pPr algn="l">
              <a:buFontTx/>
              <a:buChar char="•"/>
            </a:pPr>
            <a:r>
              <a:rPr lang="it-IT" sz="2000"/>
              <a:t>Predizione di salto (branch prediction)</a:t>
            </a:r>
          </a:p>
          <a:p>
            <a:pPr algn="l">
              <a:buFontTx/>
              <a:buChar char="•"/>
            </a:pPr>
            <a:r>
              <a:rPr lang="it-IT" sz="2000"/>
              <a:t>Salto ritardato (delayed branch)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Pipeline: Trattamento dei salti</a:t>
            </a:r>
          </a:p>
        </p:txBody>
      </p:sp>
      <p:sp>
        <p:nvSpPr>
          <p:cNvPr id="380931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356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it-IT" sz="2800"/>
              <a:t>Flussi multipli (multiple stream)</a:t>
            </a:r>
          </a:p>
          <a:p>
            <a:pPr algn="l"/>
            <a:endParaRPr lang="it-IT" sz="2000"/>
          </a:p>
          <a:p>
            <a:pPr algn="l"/>
            <a:r>
              <a:rPr lang="it-IT" sz="2000"/>
              <a:t>In questo caso si replicano le parti iniziali della pipeline per consentirle di prelevare entrambe le istruzioni (coinvolte nel salto condizionato), facendo uso dei due flussi.</a:t>
            </a:r>
          </a:p>
          <a:p>
            <a:pPr algn="l"/>
            <a:endParaRPr lang="it-IT" sz="2000"/>
          </a:p>
          <a:p>
            <a:pPr algn="l"/>
            <a:endParaRPr lang="it-IT" sz="2000"/>
          </a:p>
          <a:p>
            <a:pPr algn="l"/>
            <a:r>
              <a:rPr lang="it-IT" sz="2000"/>
              <a:t>Problemi:</a:t>
            </a:r>
          </a:p>
          <a:p>
            <a:pPr algn="l">
              <a:buFontTx/>
              <a:buChar char="•"/>
            </a:pPr>
            <a:r>
              <a:rPr lang="it-IT" sz="2000"/>
              <a:t>Generazione di ritardi per la contesa tra i due flussi</a:t>
            </a:r>
          </a:p>
          <a:p>
            <a:pPr algn="l">
              <a:buFontTx/>
              <a:buChar char="•"/>
            </a:pPr>
            <a:r>
              <a:rPr lang="it-IT" sz="2000"/>
              <a:t>In ciascuno dei due flussi si possono presentare altre istruzioni di salto condizionato…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Pipeline: Trattamento dei salti</a:t>
            </a:r>
          </a:p>
        </p:txBody>
      </p:sp>
      <p:sp>
        <p:nvSpPr>
          <p:cNvPr id="382979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320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it-IT" sz="2800"/>
              <a:t>Prelievo anticipato della destinazione </a:t>
            </a:r>
          </a:p>
          <a:p>
            <a:r>
              <a:rPr lang="it-IT" sz="2800"/>
              <a:t>(prefetch branch target)</a:t>
            </a:r>
          </a:p>
          <a:p>
            <a:endParaRPr lang="it-IT" sz="2800"/>
          </a:p>
          <a:p>
            <a:r>
              <a:rPr lang="it-IT" sz="2000"/>
              <a:t>Quando viene riconosciuto un salto condizionato viene anche prelevata anticipatamente (prefetching) la sua destinazione.</a:t>
            </a:r>
          </a:p>
          <a:p>
            <a:endParaRPr lang="it-IT" sz="2000"/>
          </a:p>
          <a:p>
            <a:r>
              <a:rPr lang="it-IT" sz="2000"/>
              <a:t>L’indirizzo è quindi mantenuto fino a quando si dovrà eseguire l’istruzione di salto di modo che, se occorre compiere il salto, l’indirizzo è già stato prelevato.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Pipeline: Trattamento dei salti</a:t>
            </a:r>
          </a:p>
        </p:txBody>
      </p:sp>
      <p:sp>
        <p:nvSpPr>
          <p:cNvPr id="386051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563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it-IT" sz="2800"/>
              <a:t>Buffer circolare (loop buffer)</a:t>
            </a:r>
          </a:p>
          <a:p>
            <a:endParaRPr lang="it-IT" sz="2800"/>
          </a:p>
          <a:p>
            <a:r>
              <a:rPr lang="it-IT" sz="2400"/>
              <a:t>Si tratta di una piccola (e veloce) memoria che contiene le ultime n istruzioni prelevate con il fetch. Se occorre effettuare un salto l’hardware prima controlla se la destinazione si trova nel buffer. In caso affermativo la successiva istruzione viene prelevata dal buffer.</a:t>
            </a:r>
          </a:p>
          <a:p>
            <a:endParaRPr lang="it-IT" sz="2400"/>
          </a:p>
          <a:p>
            <a:pPr algn="l"/>
            <a:r>
              <a:rPr lang="it-IT" sz="2400"/>
              <a:t>Vantaggi:</a:t>
            </a:r>
          </a:p>
          <a:p>
            <a:pPr algn="l">
              <a:buFontTx/>
              <a:buChar char="•"/>
            </a:pPr>
            <a:r>
              <a:rPr lang="it-IT" sz="2000"/>
              <a:t>Anticipando il fetch è possibile avere già nella memoria circolare alcune istruzioni evitando di dover far riferimento in memoria alcune volte;</a:t>
            </a:r>
          </a:p>
          <a:p>
            <a:pPr algn="l">
              <a:buFontTx/>
              <a:buChar char="•"/>
            </a:pPr>
            <a:r>
              <a:rPr lang="it-IT" sz="2000"/>
              <a:t>Nei cicli, se le istruzioni dell’intero ciclo riescono a stare nel buffer circolare, si ha un massimo vantaggio.</a:t>
            </a:r>
          </a:p>
          <a:p>
            <a:endParaRPr lang="it-IT" sz="2000"/>
          </a:p>
          <a:p>
            <a:endParaRPr lang="it-IT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Pipeline: Trattamento dei salti</a:t>
            </a:r>
          </a:p>
        </p:txBody>
      </p:sp>
      <p:sp>
        <p:nvSpPr>
          <p:cNvPr id="388099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378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it-IT" sz="2800"/>
              <a:t>Predizione di salto (branch prediction)</a:t>
            </a:r>
          </a:p>
          <a:p>
            <a:endParaRPr lang="it-IT" sz="2800"/>
          </a:p>
          <a:p>
            <a:pPr algn="l">
              <a:buFontTx/>
              <a:buChar char="•"/>
            </a:pPr>
            <a:r>
              <a:rPr lang="it-IT" sz="2800"/>
              <a:t>Previsione di saltare sempre </a:t>
            </a:r>
            <a:r>
              <a:rPr lang="it-IT"/>
              <a:t>(approccio statico)</a:t>
            </a:r>
          </a:p>
          <a:p>
            <a:pPr algn="l">
              <a:buFontTx/>
              <a:buChar char="•"/>
            </a:pPr>
            <a:r>
              <a:rPr lang="it-IT" sz="2800"/>
              <a:t>Previsione di non saltare mai </a:t>
            </a:r>
            <a:r>
              <a:rPr lang="it-IT"/>
              <a:t>(approccio statico)</a:t>
            </a:r>
            <a:endParaRPr lang="it-IT" sz="2800"/>
          </a:p>
          <a:p>
            <a:pPr algn="l">
              <a:buFontTx/>
              <a:buChar char="•"/>
            </a:pPr>
            <a:r>
              <a:rPr lang="it-IT" sz="2800"/>
              <a:t>Previsione in base al codice operativo </a:t>
            </a:r>
            <a:r>
              <a:rPr lang="it-IT"/>
              <a:t>(approccio statico)</a:t>
            </a:r>
          </a:p>
          <a:p>
            <a:pPr algn="l">
              <a:buFontTx/>
              <a:buChar char="•"/>
            </a:pPr>
            <a:endParaRPr lang="it-IT" sz="2800"/>
          </a:p>
          <a:p>
            <a:pPr algn="l">
              <a:buFontTx/>
              <a:buChar char="•"/>
            </a:pPr>
            <a:r>
              <a:rPr lang="it-IT" sz="2800"/>
              <a:t>Bit taken/not taken </a:t>
            </a:r>
            <a:r>
              <a:rPr lang="it-IT"/>
              <a:t>(approccio dinamico)</a:t>
            </a:r>
            <a:endParaRPr lang="it-IT" sz="2800"/>
          </a:p>
          <a:p>
            <a:pPr algn="l">
              <a:buFontTx/>
              <a:buChar char="•"/>
            </a:pPr>
            <a:r>
              <a:rPr lang="it-IT" sz="2800"/>
              <a:t>Tabella della storia dei salti </a:t>
            </a:r>
            <a:r>
              <a:rPr lang="it-IT"/>
              <a:t>(approccio dinamico)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Pipeline: Trattamento dei salti</a:t>
            </a:r>
          </a:p>
        </p:txBody>
      </p:sp>
      <p:sp>
        <p:nvSpPr>
          <p:cNvPr id="396291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it-IT" sz="2800"/>
              <a:t>Predizione di salto (branch prediction)</a:t>
            </a:r>
          </a:p>
          <a:p>
            <a:r>
              <a:rPr lang="it-IT" sz="2800"/>
              <a:t>Bit taken/not taken</a:t>
            </a:r>
          </a:p>
        </p:txBody>
      </p:sp>
      <p:sp>
        <p:nvSpPr>
          <p:cNvPr id="396293" name="Text Box 5"/>
          <p:cNvSpPr txBox="1">
            <a:spLocks noChangeArrowheads="1"/>
          </p:cNvSpPr>
          <p:nvPr/>
        </p:nvSpPr>
        <p:spPr bwMode="auto">
          <a:xfrm>
            <a:off x="713058" y="2431392"/>
            <a:ext cx="677095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it-IT" dirty="0"/>
              <a:t>Ad ogni istruzione di salto condizionato in cache viene associato un bit (</a:t>
            </a:r>
            <a:r>
              <a:rPr lang="it-IT" dirty="0" err="1"/>
              <a:t>taken</a:t>
            </a:r>
            <a:r>
              <a:rPr lang="it-IT" dirty="0"/>
              <a:t>/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) che memorizza il comportamento recente di quella istruzione.</a:t>
            </a:r>
          </a:p>
          <a:p>
            <a:pPr>
              <a:spcBef>
                <a:spcPct val="50000"/>
              </a:spcBef>
            </a:pPr>
            <a:endParaRPr lang="it-IT" dirty="0"/>
          </a:p>
          <a:p>
            <a:pPr>
              <a:spcBef>
                <a:spcPct val="50000"/>
              </a:spcBef>
            </a:pPr>
            <a:r>
              <a:rPr lang="it-IT" dirty="0"/>
              <a:t>Questa informazione viene utilizzata per anticipare il comportamento dell’istruzione di salto.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Pipeline: Trattamento dei salti</a:t>
            </a:r>
          </a:p>
        </p:txBody>
      </p:sp>
      <p:sp>
        <p:nvSpPr>
          <p:cNvPr id="394243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it-IT" sz="2800"/>
              <a:t>Predizione di salto (branch prediction)</a:t>
            </a:r>
          </a:p>
          <a:p>
            <a:r>
              <a:rPr lang="it-IT" sz="2800"/>
              <a:t>Tabella con la storia dei salti.</a:t>
            </a:r>
          </a:p>
        </p:txBody>
      </p:sp>
      <p:sp>
        <p:nvSpPr>
          <p:cNvPr id="394246" name="Text Box 6"/>
          <p:cNvSpPr txBox="1">
            <a:spLocks noChangeArrowheads="1"/>
          </p:cNvSpPr>
          <p:nvPr/>
        </p:nvSpPr>
        <p:spPr bwMode="auto">
          <a:xfrm>
            <a:off x="604838" y="2505075"/>
            <a:ext cx="7696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it-IT" sz="2400"/>
              <a:t>Viene usata una tabella con la storia dei salti.</a:t>
            </a:r>
          </a:p>
          <a:p>
            <a:pPr marL="342900" indent="-342900" algn="l">
              <a:spcBef>
                <a:spcPct val="50000"/>
              </a:spcBef>
            </a:pPr>
            <a:r>
              <a:rPr lang="it-IT" sz="2400"/>
              <a:t>Ciascuna riga contiene:</a:t>
            </a:r>
          </a:p>
          <a:p>
            <a:pPr marL="342900" indent="-342900" algn="l">
              <a:spcBef>
                <a:spcPct val="50000"/>
              </a:spcBef>
              <a:buFontTx/>
              <a:buAutoNum type="arabicParenR"/>
            </a:pPr>
            <a:r>
              <a:rPr lang="it-IT" sz="2400"/>
              <a:t>l’indirizzo dell’istruzione di salto</a:t>
            </a:r>
          </a:p>
          <a:p>
            <a:pPr marL="342900" indent="-342900" algn="l">
              <a:spcBef>
                <a:spcPct val="50000"/>
              </a:spcBef>
              <a:buFontTx/>
              <a:buAutoNum type="arabicParenR"/>
            </a:pPr>
            <a:r>
              <a:rPr lang="it-IT" sz="2400"/>
              <a:t>un certo numero di bit di storia</a:t>
            </a:r>
          </a:p>
          <a:p>
            <a:pPr marL="342900" indent="-342900" algn="l">
              <a:spcBef>
                <a:spcPct val="50000"/>
              </a:spcBef>
              <a:buFontTx/>
              <a:buAutoNum type="arabicParenR"/>
            </a:pPr>
            <a:r>
              <a:rPr lang="it-IT" sz="2400"/>
              <a:t>informazioni circa l’istruzione destinazione (di solito il suo indirizzo)</a:t>
            </a:r>
          </a:p>
          <a:p>
            <a:pPr marL="342900" indent="-342900">
              <a:spcBef>
                <a:spcPct val="50000"/>
              </a:spcBef>
            </a:pPr>
            <a:endParaRPr lang="it-IT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Pipeline: Trattamento dei salti</a:t>
            </a:r>
          </a:p>
        </p:txBody>
      </p:sp>
      <p:sp>
        <p:nvSpPr>
          <p:cNvPr id="390147" name="Text Box 3"/>
          <p:cNvSpPr txBox="1">
            <a:spLocks noChangeArrowheads="1"/>
          </p:cNvSpPr>
          <p:nvPr/>
        </p:nvSpPr>
        <p:spPr bwMode="auto">
          <a:xfrm>
            <a:off x="373063" y="1116013"/>
            <a:ext cx="8045450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it-IT" sz="2800"/>
              <a:t>Salto ritardato (delayed branch)</a:t>
            </a:r>
          </a:p>
          <a:p>
            <a:endParaRPr lang="it-IT" sz="2800"/>
          </a:p>
          <a:p>
            <a:r>
              <a:rPr lang="it-IT" sz="2800"/>
              <a:t>Si tratta di ridisporre automaticamente le istruzioni all’interno di un programma in maniera tale che le istruzioni di salto si verifichino in ritardo rispetto al momento in cui effettivamente desiderate.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Multiprocessori</a:t>
            </a:r>
          </a:p>
        </p:txBody>
      </p:sp>
      <p:pic>
        <p:nvPicPr>
          <p:cNvPr id="260099" name="Picture 3" descr="2-08"/>
          <p:cNvPicPr>
            <a:picLocks noChangeAspect="1" noChangeArrowheads="1"/>
          </p:cNvPicPr>
          <p:nvPr/>
        </p:nvPicPr>
        <p:blipFill>
          <a:blip r:embed="rId3" cstate="print"/>
          <a:srcRect t="27487" r="49698" b="7385"/>
          <a:stretch>
            <a:fillRect/>
          </a:stretch>
        </p:blipFill>
        <p:spPr bwMode="auto">
          <a:xfrm>
            <a:off x="2266950" y="938213"/>
            <a:ext cx="4613275" cy="2341562"/>
          </a:xfrm>
          <a:prstGeom prst="rect">
            <a:avLst/>
          </a:prstGeom>
          <a:noFill/>
        </p:spPr>
      </p:pic>
      <p:sp>
        <p:nvSpPr>
          <p:cNvPr id="260100" name="Text Box 4"/>
          <p:cNvSpPr txBox="1">
            <a:spLocks noChangeArrowheads="1"/>
          </p:cNvSpPr>
          <p:nvPr/>
        </p:nvSpPr>
        <p:spPr bwMode="auto">
          <a:xfrm>
            <a:off x="487363" y="3338513"/>
            <a:ext cx="80454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it-IT" sz="2000"/>
              <a:t>Un sistema composto da più CPU ed una unica unità di memoria condivisa viene detto </a:t>
            </a:r>
            <a:r>
              <a:rPr lang="it-IT" sz="2000" b="1"/>
              <a:t>Multiprocessore</a:t>
            </a:r>
            <a:r>
              <a:rPr lang="it-IT" sz="2000"/>
              <a:t>.</a:t>
            </a:r>
          </a:p>
          <a:p>
            <a:pPr algn="l"/>
            <a:r>
              <a:rPr lang="it-IT" sz="2000"/>
              <a:t>E’ necessario che le CPU siano ben sincronizzate per evitare conflitti nelle operazioni sulla memoria condivisa.</a:t>
            </a:r>
          </a:p>
          <a:p>
            <a:pPr algn="l"/>
            <a:endParaRPr lang="it-IT" sz="2000"/>
          </a:p>
          <a:p>
            <a:pPr algn="l"/>
            <a:r>
              <a:rPr lang="it-IT" sz="2000"/>
              <a:t>Ad esempio:</a:t>
            </a:r>
          </a:p>
          <a:p>
            <a:pPr algn="l"/>
            <a:r>
              <a:rPr lang="it-IT" sz="2000"/>
              <a:t>Se nella memoria è contenuta una immagine da elaborare è possibile affidare una sezione della immagine ad ogni CPU che eseguirebbe il medesimo programma delle altre sulla sezione di immagine ad essa affidata, riducendo il tempo di elaborazione dell’immagine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nnnenbaumTemplate">
  <a:themeElements>
    <a:clrScheme name="TannnenbaumTemplate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66FF"/>
      </a:hlink>
      <a:folHlink>
        <a:srgbClr val="6699FF"/>
      </a:folHlink>
    </a:clrScheme>
    <a:fontScheme name="Tannnenbaum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nenbaum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nenbaum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66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TannnenbaumTemplate</Template>
  <TotalTime>12435</TotalTime>
  <Words>6732</Words>
  <Application>Microsoft Office PowerPoint</Application>
  <PresentationFormat>Presentazione su schermo (4:3)</PresentationFormat>
  <Paragraphs>1008</Paragraphs>
  <Slides>102</Slides>
  <Notes>102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102</vt:i4>
      </vt:variant>
    </vt:vector>
  </HeadingPairs>
  <TitlesOfParts>
    <vt:vector size="108" baseType="lpstr">
      <vt:lpstr>Arial</vt:lpstr>
      <vt:lpstr>Symbol</vt:lpstr>
      <vt:lpstr>Times New Roman</vt:lpstr>
      <vt:lpstr>Wingdings</vt:lpstr>
      <vt:lpstr>TannnenbaumTemplate</vt:lpstr>
      <vt:lpstr>Equation</vt:lpstr>
      <vt:lpstr>Computer Systems Organization</vt:lpstr>
      <vt:lpstr>Central Processing Unit</vt:lpstr>
      <vt:lpstr>Central Processing Unit</vt:lpstr>
      <vt:lpstr>Central Processing Unit</vt:lpstr>
      <vt:lpstr>Central Processing Unit</vt:lpstr>
      <vt:lpstr>CPU Organization</vt:lpstr>
      <vt:lpstr>Central Processing Unit</vt:lpstr>
      <vt:lpstr>Central Processing Unit</vt:lpstr>
      <vt:lpstr>Instruction Execution Steps</vt:lpstr>
      <vt:lpstr>Interpreter (1)</vt:lpstr>
      <vt:lpstr>Interpreter (2)</vt:lpstr>
      <vt:lpstr>Memory Hierarchies</vt:lpstr>
      <vt:lpstr>Memoria Principale</vt:lpstr>
      <vt:lpstr>Memoria Principale</vt:lpstr>
      <vt:lpstr>Memoria Principale Indirizzi di Memoria (1)</vt:lpstr>
      <vt:lpstr>Primary Memory Indirizzi di memoria (2)</vt:lpstr>
      <vt:lpstr>Ordinamento dei byte (1)</vt:lpstr>
      <vt:lpstr>Byte Ordering (2)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 (1)</vt:lpstr>
      <vt:lpstr>Error Correcting Codes</vt:lpstr>
      <vt:lpstr>Error Correcting Codes</vt:lpstr>
      <vt:lpstr>Error Correcting Codes</vt:lpstr>
      <vt:lpstr>Error Correcting Codes (3)</vt:lpstr>
      <vt:lpstr>Codifica ASCII (1)</vt:lpstr>
      <vt:lpstr>Codifica ASCII (2)</vt:lpstr>
      <vt:lpstr>Codifica ASCII (3)</vt:lpstr>
      <vt:lpstr>Cache Memory</vt:lpstr>
      <vt:lpstr>Cache Memory</vt:lpstr>
      <vt:lpstr>Cache Memory</vt:lpstr>
      <vt:lpstr>Cache Memory</vt:lpstr>
      <vt:lpstr>Cache Memory</vt:lpstr>
      <vt:lpstr>Cache Memory</vt:lpstr>
      <vt:lpstr>Memory Packaging and Types</vt:lpstr>
      <vt:lpstr>Memory Packaging and Types</vt:lpstr>
      <vt:lpstr>Magnetic Disks (1)</vt:lpstr>
      <vt:lpstr>Magnetic Disks (1)</vt:lpstr>
      <vt:lpstr>Magnetic Disks (1)</vt:lpstr>
      <vt:lpstr>Magnetic Disks (1)</vt:lpstr>
      <vt:lpstr>Magnetic Disks (2)</vt:lpstr>
      <vt:lpstr>Magnetic Disks (2)</vt:lpstr>
      <vt:lpstr>Magnetic Disks (2)</vt:lpstr>
      <vt:lpstr>Magnetic Disks (3)</vt:lpstr>
      <vt:lpstr>Magnetic Disks (4)</vt:lpstr>
      <vt:lpstr>Magnetic Disks (5)</vt:lpstr>
      <vt:lpstr>SCSI Disks (1)</vt:lpstr>
      <vt:lpstr>SCSI Disks (2)</vt:lpstr>
      <vt:lpstr>RAID (1)  Redundant Array of Inexpensive (Indipendent) Disks</vt:lpstr>
      <vt:lpstr>RAID (1)   Redundant Array of Inexpensive (Indipendent) Disks</vt:lpstr>
      <vt:lpstr>RAID (1)   Redundant Array of Inexpensive (Indipendent) Disks – LEVEL 0</vt:lpstr>
      <vt:lpstr>RAID (1)   Redundant Array of Inexpensive (Indipendent) Disks – LEVEL 1</vt:lpstr>
      <vt:lpstr>RAID (1)   Redundant Array of Inexpensive (Indipendent) Disks – LEVEL 2</vt:lpstr>
      <vt:lpstr>RAID (1)   Redundant Array of Inexpensive (Indipendent) Disks – LEVEL 3</vt:lpstr>
      <vt:lpstr>RAID (1)   Redundant Array of Inexpensive (Indipendent) Disks – LEVEL 4</vt:lpstr>
      <vt:lpstr>RAID (1)   Redundant Array of Inexpensive (Indipendent) Disks – LEVEL 5</vt:lpstr>
      <vt:lpstr>CD-ROMs (1)</vt:lpstr>
      <vt:lpstr>CD-ROMs (2)</vt:lpstr>
      <vt:lpstr>CD-Recordables (1)</vt:lpstr>
      <vt:lpstr>CD-Recordables (2)</vt:lpstr>
      <vt:lpstr>DVD</vt:lpstr>
      <vt:lpstr>Input/Output Bus (1)</vt:lpstr>
      <vt:lpstr>Input/Output Bus (2)</vt:lpstr>
      <vt:lpstr>Input/Output Bus (3)</vt:lpstr>
      <vt:lpstr>CRT Monitor</vt:lpstr>
      <vt:lpstr>Schermi Piatti</vt:lpstr>
      <vt:lpstr>Mouse</vt:lpstr>
      <vt:lpstr>Printers (1)</vt:lpstr>
      <vt:lpstr>Printers (2)</vt:lpstr>
      <vt:lpstr>Digital Cameras</vt:lpstr>
      <vt:lpstr>Principi di progettazione dei calcolatori moderni</vt:lpstr>
      <vt:lpstr>Parallelismo</vt:lpstr>
      <vt:lpstr>Parallelismo a livello di istruzione (1)</vt:lpstr>
      <vt:lpstr>Parallelismo a livello di istruzione (2)</vt:lpstr>
      <vt:lpstr>Architetture superscalari (1)</vt:lpstr>
      <vt:lpstr>Architetture superscalari (2)</vt:lpstr>
      <vt:lpstr>Architetture superscalari (3)</vt:lpstr>
      <vt:lpstr>Pipeline: Prestazioni</vt:lpstr>
      <vt:lpstr>Pipeline: Trattamento dei salti</vt:lpstr>
      <vt:lpstr>Pipeline: Trattamento dei salti</vt:lpstr>
      <vt:lpstr>Pipeline: Trattamento dei salti</vt:lpstr>
      <vt:lpstr>Pipeline: Trattamento dei salti</vt:lpstr>
      <vt:lpstr>Pipeline: Trattamento dei salti</vt:lpstr>
      <vt:lpstr>Pipeline: Trattamento dei salti</vt:lpstr>
      <vt:lpstr>Pipeline: Trattamento dei salti</vt:lpstr>
      <vt:lpstr>Pipeline: Trattamento dei salti</vt:lpstr>
      <vt:lpstr>Multiprocessori</vt:lpstr>
      <vt:lpstr>Multicomputer</vt:lpstr>
      <vt:lpstr>Parallelismo a livello di processore (1)</vt:lpstr>
      <vt:lpstr>Parallelismo a livello di processore (1)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Organization</dc:title>
  <dc:creator>Steve Armstrong</dc:creator>
  <cp:lastModifiedBy>Giuseppe</cp:lastModifiedBy>
  <cp:revision>228</cp:revision>
  <dcterms:created xsi:type="dcterms:W3CDTF">2005-03-12T20:00:35Z</dcterms:created>
  <dcterms:modified xsi:type="dcterms:W3CDTF">2015-10-13T06:54:06Z</dcterms:modified>
</cp:coreProperties>
</file>